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NanumGothicExtraBold"/>
      <p:bold r:id="rId56"/>
    </p:embeddedFont>
    <p:embeddedFont>
      <p:font typeface="Nanum Gothic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NanumGothic-regular.fntdata"/><Relationship Id="rId12" Type="http://schemas.openxmlformats.org/officeDocument/2006/relationships/slide" Target="slides/slide7.xml"/><Relationship Id="rId56" Type="http://schemas.openxmlformats.org/officeDocument/2006/relationships/font" Target="fonts/NanumGothicExtra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NanumGothic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7ecb6c61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7ecb6c61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7ecb6c611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7ecb6c611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7ecb6c611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87ecb6c611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7ecb6c611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87ecb6c611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7ecb6c611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87ecb6c61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7ecb6c611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7ecb6c611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84942b39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884942b39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87ecb6c611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87ecb6c611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87ecb6c611_2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87ecb6c611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87ecb6c611_2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87ecb6c611_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84942b39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884942b39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87ecb6c611_2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87ecb6c611_2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87ecb6c611_2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87ecb6c611_2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87ecb6c611_2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87ecb6c611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87ecb6c611_2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87ecb6c611_2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884942b3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884942b3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87ecb6c61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87ecb6c61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앞서 철웅님께서 발표해주신 기존 양자화 방식의 한계점을 극복하는 것이 본 논문의 주 과제입니다.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 과제는 높은 양자화 정밀도가 필요하다는 것입니다.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기존에는 3억5천개 이하의 모델에서만 연구되었습니다.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지금도 모델은 커지고 있죠. 그 이상의 모델에서도 양자화를 적용할 수 있도록 더 높은 양자화 정밀도가 필요하게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두번째 과제는 이상치 관리입니다.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모델이 약 67억개 이상으로 커짐에 따라 성능이 감소하게 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저자들은 이 문제를 이상치라고 정의하였습니다.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즉, 이상치를 관리하는 방법이 필요하다고 합니다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87ecb6c61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87ecb6c61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LLM.int8의 두 가지 기능(기법)에 대해 설명드리겟습니다.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벡터별 양자화, 혼합 정밀도 분해 기법이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 벡터별 양자화는 행렬곱셈에서 각 내적을 독립된 연산으로 처리하는 방식을 의미합니다.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벡터별 양자화를 사용하면 최대 27억개 파라미터까지 성능이 유지할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하지만, 67억 파라미터 까지는 성능이 점차 감소하지만 허용할 수 있는 범위이며, 67억 파라미터 이상부터는 성능을 해치게 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두번째는 혼합 정밀도 분해입니다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혼합 정밀도 분해는 이상치에 대해 고정밀 곱셈을 적용하며, 나머지 값들은 메모리 효율을 위해 8비트로 처리하는 방식입니다.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 행렬에서 이상치를 갖는 0.1%는 16비트로 처리가 되며, 나머지 99.9%는 8비트로 처리가 됩니다.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87ecb6c61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87ecb6c61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논문에 업로드 되어있는 스키마에 대해 설명드리겠습니다.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7ecb6c61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87ecb6c61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87ecb6c611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87ecb6c61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80c1fb05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80c1fb05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884942b390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884942b390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즉, 텐서 당 상수를 하나가 아닌 여러개를 갖게 함으로써 이상치의 영향을 블록 단위로 제한을 하기 위함입니다.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884942b390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884942b390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884942b390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884942b390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884942b390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884942b390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884942b390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884942b390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884942b390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884942b39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87ecb6c61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87ecb6c61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87ecb6c611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87ecb6c611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884942b39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884942b39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87ecb6c61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87ecb6c61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7ecb6c61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7ecb6c61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884942b390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884942b390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884942b390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884942b390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87ecb6c61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87ecb6c61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87ecb6c61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87ecb6c61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884942b390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884942b390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884942b390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884942b390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884942b390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884942b390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884942b390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884942b390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884942b390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884942b390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884942b390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884942b390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7ecb6c61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87ecb6c61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87ecb6c61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87ecb6c61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80c1fb05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880c1fb05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80c1fb0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880c1fb0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7ecb6c61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7ecb6c61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7ecb6c61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87ecb6c61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567550"/>
            <a:ext cx="8520600" cy="620100"/>
          </a:xfrm>
          <a:prstGeom prst="rect">
            <a:avLst/>
          </a:prstGeom>
          <a:effectLst>
            <a:reflection blurRad="0" dir="5400000" dist="38100" endA="0" endPos="51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80"/>
              <a:t>LLM.int8(): 8-bit Matrix Multiplication for Transformers at Scale</a:t>
            </a:r>
            <a:endParaRPr sz="23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91325"/>
            <a:ext cx="8520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맹선재(리서치)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최철웅(리서치)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이태훈(리서치)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01.1) 텐서를 양자화하는 두가지 방법 (1 / 9)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AbsMax Quantization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또는 Symmetric Quantization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Zero Point Quantization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또는 Asymmetric Quantization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01.1) 텐서를 양자화하는 두가지 방법 (2 / 9)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118" name="Google Shape;118;p23"/>
          <p:cNvCxnSpPr/>
          <p:nvPr/>
        </p:nvCxnSpPr>
        <p:spPr>
          <a:xfrm>
            <a:off x="1101150" y="1772350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19" name="Google Shape;119;p23"/>
          <p:cNvSpPr/>
          <p:nvPr/>
        </p:nvSpPr>
        <p:spPr>
          <a:xfrm>
            <a:off x="4485225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/>
        </p:nvSpPr>
        <p:spPr>
          <a:xfrm>
            <a:off x="4432200" y="1372150"/>
            <a:ext cx="2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</a:t>
            </a:r>
            <a:endParaRPr/>
          </a:p>
        </p:txBody>
      </p:sp>
      <p:sp>
        <p:nvSpPr>
          <p:cNvPr id="121" name="Google Shape;121;p23"/>
          <p:cNvSpPr/>
          <p:nvPr/>
        </p:nvSpPr>
        <p:spPr>
          <a:xfrm>
            <a:off x="5089850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/>
          <p:nvPr/>
        </p:nvSpPr>
        <p:spPr>
          <a:xfrm>
            <a:off x="6800200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/>
          <p:nvPr/>
        </p:nvSpPr>
        <p:spPr>
          <a:xfrm>
            <a:off x="3433625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5172713" y="1685500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6475575" y="13721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AbsMax</a:t>
            </a:r>
            <a:endParaRPr/>
          </a:p>
        </p:txBody>
      </p:sp>
      <p:cxnSp>
        <p:nvCxnSpPr>
          <p:cNvPr id="126" name="Google Shape;126;p23"/>
          <p:cNvCxnSpPr/>
          <p:nvPr/>
        </p:nvCxnSpPr>
        <p:spPr>
          <a:xfrm>
            <a:off x="1101150" y="4002400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27" name="Google Shape;127;p23"/>
          <p:cNvSpPr/>
          <p:nvPr/>
        </p:nvSpPr>
        <p:spPr>
          <a:xfrm>
            <a:off x="7801000" y="39155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/>
          <p:nvPr/>
        </p:nvSpPr>
        <p:spPr>
          <a:xfrm>
            <a:off x="1175750" y="3915550"/>
            <a:ext cx="173400" cy="173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/>
        </p:nvSpPr>
        <p:spPr>
          <a:xfrm>
            <a:off x="7645750" y="4002400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127</a:t>
            </a:r>
            <a:endParaRPr/>
          </a:p>
        </p:txBody>
      </p:sp>
      <p:sp>
        <p:nvSpPr>
          <p:cNvPr id="130" name="Google Shape;130;p23"/>
          <p:cNvSpPr txBox="1"/>
          <p:nvPr/>
        </p:nvSpPr>
        <p:spPr>
          <a:xfrm>
            <a:off x="956100" y="4002400"/>
            <a:ext cx="5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</a:t>
            </a:r>
            <a:r>
              <a:rPr lang="ko"/>
              <a:t>127</a:t>
            </a:r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4498025" y="39155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4444925" y="4002400"/>
            <a:ext cx="2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</a:t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2014750" y="135100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</a:t>
            </a:r>
            <a:r>
              <a:rPr lang="ko"/>
              <a:t>AbsMax</a:t>
            </a:r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2382025" y="1685575"/>
            <a:ext cx="173400" cy="173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" name="Google Shape;135;p23"/>
          <p:cNvCxnSpPr>
            <a:stCxn id="134" idx="3"/>
            <a:endCxn id="128" idx="7"/>
          </p:cNvCxnSpPr>
          <p:nvPr/>
        </p:nvCxnSpPr>
        <p:spPr>
          <a:xfrm flipH="1">
            <a:off x="1323819" y="1833837"/>
            <a:ext cx="1083600" cy="21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3"/>
          <p:cNvCxnSpPr>
            <a:stCxn id="122" idx="5"/>
            <a:endCxn id="127" idx="1"/>
          </p:cNvCxnSpPr>
          <p:nvPr/>
        </p:nvCxnSpPr>
        <p:spPr>
          <a:xfrm>
            <a:off x="6948206" y="1833837"/>
            <a:ext cx="878100" cy="21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3"/>
          <p:cNvCxnSpPr>
            <a:stCxn id="119" idx="4"/>
            <a:endCxn id="131" idx="0"/>
          </p:cNvCxnSpPr>
          <p:nvPr/>
        </p:nvCxnSpPr>
        <p:spPr>
          <a:xfrm>
            <a:off x="4571925" y="1859275"/>
            <a:ext cx="12900" cy="20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23"/>
          <p:cNvSpPr/>
          <p:nvPr/>
        </p:nvSpPr>
        <p:spPr>
          <a:xfrm>
            <a:off x="3050050" y="39155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/>
          <p:nvPr/>
        </p:nvSpPr>
        <p:spPr>
          <a:xfrm>
            <a:off x="5218675" y="39155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23"/>
          <p:cNvCxnSpPr>
            <a:stCxn id="123" idx="4"/>
            <a:endCxn id="138" idx="0"/>
          </p:cNvCxnSpPr>
          <p:nvPr/>
        </p:nvCxnSpPr>
        <p:spPr>
          <a:xfrm flipH="1">
            <a:off x="3136625" y="1859275"/>
            <a:ext cx="383700" cy="20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23"/>
          <p:cNvCxnSpPr>
            <a:stCxn id="121" idx="4"/>
            <a:endCxn id="139" idx="0"/>
          </p:cNvCxnSpPr>
          <p:nvPr/>
        </p:nvCxnSpPr>
        <p:spPr>
          <a:xfrm>
            <a:off x="5176550" y="1859275"/>
            <a:ext cx="128700" cy="20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3"/>
          <p:cNvCxnSpPr>
            <a:stCxn id="124" idx="4"/>
            <a:endCxn id="139" idx="0"/>
          </p:cNvCxnSpPr>
          <p:nvPr/>
        </p:nvCxnSpPr>
        <p:spPr>
          <a:xfrm>
            <a:off x="5259413" y="1859200"/>
            <a:ext cx="45900" cy="20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3"/>
          <p:cNvSpPr txBox="1"/>
          <p:nvPr/>
        </p:nvSpPr>
        <p:spPr>
          <a:xfrm>
            <a:off x="283950" y="1572250"/>
            <a:ext cx="8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Float16</a:t>
            </a:r>
            <a:endParaRPr/>
          </a:p>
        </p:txBody>
      </p:sp>
      <p:sp>
        <p:nvSpPr>
          <p:cNvPr id="144" name="Google Shape;144;p23"/>
          <p:cNvSpPr txBox="1"/>
          <p:nvPr/>
        </p:nvSpPr>
        <p:spPr>
          <a:xfrm>
            <a:off x="472200" y="3802300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01.1) 텐서를 양자화하는 두가지 방법 (3 / 9)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AbsMax Quantization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          :             값의 범위, </a:t>
            </a:r>
            <a:r>
              <a:rPr lang="ko" u="sng"/>
              <a:t>절댓값의 최댓값</a:t>
            </a:r>
            <a:r>
              <a:rPr lang="ko"/>
              <a:t> 사용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          :  int8 타입의 범위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    : scaling</a:t>
            </a:r>
            <a:r>
              <a:rPr lang="ko"/>
              <a:t>한 값을</a:t>
            </a:r>
            <a:r>
              <a:rPr lang="ko"/>
              <a:t> 반올림(가장 가까운 정수값으로 변환)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매우 가까운 두 값이 같은 정수값으로 변할 수 있음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범위값의 양 끝이 똑같</a:t>
            </a:r>
            <a:r>
              <a:rPr lang="ko"/>
              <a:t>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[-absmax, absmax]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Symmetric Quantization이라 부르기도 한다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875" y="1579647"/>
            <a:ext cx="6538249" cy="10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/>
          <p:nvPr/>
        </p:nvSpPr>
        <p:spPr>
          <a:xfrm>
            <a:off x="2315450" y="2133875"/>
            <a:ext cx="1499100" cy="438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/>
          <p:nvPr/>
        </p:nvSpPr>
        <p:spPr>
          <a:xfrm>
            <a:off x="4506925" y="2133875"/>
            <a:ext cx="1019100" cy="3231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1147025" y="2682325"/>
            <a:ext cx="633300" cy="1782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1600" y="2622888"/>
            <a:ext cx="534750" cy="29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/>
          <p:nvPr/>
        </p:nvSpPr>
        <p:spPr>
          <a:xfrm>
            <a:off x="2500100" y="1749925"/>
            <a:ext cx="451800" cy="3585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4778350" y="1749925"/>
            <a:ext cx="451800" cy="3585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1147025" y="2932975"/>
            <a:ext cx="633300" cy="1782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300" y="3135400"/>
            <a:ext cx="257185" cy="3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01.1) 텐서를 양자화하는 두가지 방법 (4 / 9)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165" name="Google Shape;165;p25"/>
          <p:cNvCxnSpPr/>
          <p:nvPr/>
        </p:nvCxnSpPr>
        <p:spPr>
          <a:xfrm>
            <a:off x="1101150" y="1772350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66" name="Google Shape;166;p25"/>
          <p:cNvSpPr/>
          <p:nvPr/>
        </p:nvSpPr>
        <p:spPr>
          <a:xfrm>
            <a:off x="4485225" y="1685575"/>
            <a:ext cx="173400" cy="173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/>
        </p:nvSpPr>
        <p:spPr>
          <a:xfrm>
            <a:off x="3380525" y="1372150"/>
            <a:ext cx="2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</a:t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5089850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6800200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/>
          <p:nvPr/>
        </p:nvSpPr>
        <p:spPr>
          <a:xfrm>
            <a:off x="3433625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5172713" y="1685500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 txBox="1"/>
          <p:nvPr/>
        </p:nvSpPr>
        <p:spPr>
          <a:xfrm>
            <a:off x="6603100" y="1372250"/>
            <a:ext cx="5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Max</a:t>
            </a:r>
            <a:endParaRPr/>
          </a:p>
        </p:txBody>
      </p:sp>
      <p:cxnSp>
        <p:nvCxnSpPr>
          <p:cNvPr id="173" name="Google Shape;173;p25"/>
          <p:cNvCxnSpPr/>
          <p:nvPr/>
        </p:nvCxnSpPr>
        <p:spPr>
          <a:xfrm>
            <a:off x="1101150" y="4002400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74" name="Google Shape;174;p25"/>
          <p:cNvSpPr/>
          <p:nvPr/>
        </p:nvSpPr>
        <p:spPr>
          <a:xfrm>
            <a:off x="7801000" y="39155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/>
          <p:nvPr/>
        </p:nvSpPr>
        <p:spPr>
          <a:xfrm>
            <a:off x="1175750" y="39155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7645750" y="4002400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127</a:t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956100" y="4002400"/>
            <a:ext cx="5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-127</a:t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4498025" y="3915550"/>
            <a:ext cx="173400" cy="173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 txBox="1"/>
          <p:nvPr/>
        </p:nvSpPr>
        <p:spPr>
          <a:xfrm>
            <a:off x="4444925" y="4002400"/>
            <a:ext cx="2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</a:t>
            </a: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1986888" y="1372250"/>
            <a:ext cx="5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Min</a:t>
            </a:r>
            <a:endParaRPr/>
          </a:p>
        </p:txBody>
      </p:sp>
      <p:sp>
        <p:nvSpPr>
          <p:cNvPr id="181" name="Google Shape;181;p25"/>
          <p:cNvSpPr/>
          <p:nvPr/>
        </p:nvSpPr>
        <p:spPr>
          <a:xfrm>
            <a:off x="2153425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" name="Google Shape;182;p25"/>
          <p:cNvCxnSpPr>
            <a:stCxn id="181" idx="3"/>
            <a:endCxn id="175" idx="7"/>
          </p:cNvCxnSpPr>
          <p:nvPr/>
        </p:nvCxnSpPr>
        <p:spPr>
          <a:xfrm flipH="1">
            <a:off x="1323819" y="1833837"/>
            <a:ext cx="855000" cy="21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5"/>
          <p:cNvCxnSpPr>
            <a:stCxn id="169" idx="5"/>
            <a:endCxn id="174" idx="1"/>
          </p:cNvCxnSpPr>
          <p:nvPr/>
        </p:nvCxnSpPr>
        <p:spPr>
          <a:xfrm>
            <a:off x="6948206" y="1833837"/>
            <a:ext cx="878100" cy="21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5"/>
          <p:cNvCxnSpPr>
            <a:stCxn id="166" idx="4"/>
            <a:endCxn id="178" idx="0"/>
          </p:cNvCxnSpPr>
          <p:nvPr/>
        </p:nvCxnSpPr>
        <p:spPr>
          <a:xfrm>
            <a:off x="4571925" y="1859275"/>
            <a:ext cx="12900" cy="20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25"/>
          <p:cNvSpPr/>
          <p:nvPr/>
        </p:nvSpPr>
        <p:spPr>
          <a:xfrm>
            <a:off x="3050050" y="39155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5"/>
          <p:cNvSpPr/>
          <p:nvPr/>
        </p:nvSpPr>
        <p:spPr>
          <a:xfrm>
            <a:off x="5218675" y="39155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25"/>
          <p:cNvCxnSpPr>
            <a:stCxn id="170" idx="4"/>
            <a:endCxn id="185" idx="0"/>
          </p:cNvCxnSpPr>
          <p:nvPr/>
        </p:nvCxnSpPr>
        <p:spPr>
          <a:xfrm flipH="1">
            <a:off x="3136625" y="1859275"/>
            <a:ext cx="383700" cy="20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5"/>
          <p:cNvCxnSpPr>
            <a:stCxn id="168" idx="4"/>
            <a:endCxn id="186" idx="0"/>
          </p:cNvCxnSpPr>
          <p:nvPr/>
        </p:nvCxnSpPr>
        <p:spPr>
          <a:xfrm>
            <a:off x="5176550" y="1859275"/>
            <a:ext cx="128700" cy="20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5"/>
          <p:cNvCxnSpPr>
            <a:stCxn id="171" idx="4"/>
            <a:endCxn id="186" idx="0"/>
          </p:cNvCxnSpPr>
          <p:nvPr/>
        </p:nvCxnSpPr>
        <p:spPr>
          <a:xfrm>
            <a:off x="5259413" y="1859200"/>
            <a:ext cx="45900" cy="20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25"/>
          <p:cNvSpPr txBox="1"/>
          <p:nvPr/>
        </p:nvSpPr>
        <p:spPr>
          <a:xfrm>
            <a:off x="283950" y="1572250"/>
            <a:ext cx="8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Float16</a:t>
            </a:r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472200" y="3802300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Int8</a:t>
            </a:r>
            <a:endParaRPr/>
          </a:p>
        </p:txBody>
      </p:sp>
      <p:sp>
        <p:nvSpPr>
          <p:cNvPr id="192" name="Google Shape;192;p25"/>
          <p:cNvSpPr txBox="1"/>
          <p:nvPr/>
        </p:nvSpPr>
        <p:spPr>
          <a:xfrm>
            <a:off x="4204550" y="1179125"/>
            <a:ext cx="74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zero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point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01.1) 텐서를 양자화하는 두가지 방법 (5 / 9)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311700" y="1157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Zero Point Quantization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scaling 값 구하기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               :            값의 범</a:t>
            </a:r>
            <a:r>
              <a:rPr lang="ko"/>
              <a:t>위, 최댓값과 최솟값 사용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               :  int8 타입의 범위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범위값의 양 끝 값이 다르다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[min, max]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Asymmetric Quantization이라고도 부른다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437" y="1528924"/>
            <a:ext cx="4411126" cy="10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/>
          <p:nvPr/>
        </p:nvSpPr>
        <p:spPr>
          <a:xfrm>
            <a:off x="1819100" y="2873225"/>
            <a:ext cx="633300" cy="1782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3675" y="2813788"/>
            <a:ext cx="534750" cy="29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/>
          <p:nvPr/>
        </p:nvSpPr>
        <p:spPr>
          <a:xfrm>
            <a:off x="1819100" y="3123875"/>
            <a:ext cx="633300" cy="1782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6"/>
          <p:cNvSpPr/>
          <p:nvPr/>
        </p:nvSpPr>
        <p:spPr>
          <a:xfrm>
            <a:off x="3618200" y="1925600"/>
            <a:ext cx="3070200" cy="572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/>
          <p:nvPr/>
        </p:nvSpPr>
        <p:spPr>
          <a:xfrm>
            <a:off x="4688800" y="1548425"/>
            <a:ext cx="965100" cy="3549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01.1) 텐서를 양자화하는 두가지 방법 (6 / 9)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Zero Point Quantization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        의 중심이 int8 범위에서 0에 놓기 위한 조정값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        에 바로 더하지 않음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GPU처럼 int16 곱셈이 되지 않는 경우를 위함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713" y="1730100"/>
            <a:ext cx="4158574" cy="7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100" y="2937875"/>
            <a:ext cx="536125" cy="3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2825" y="3584899"/>
            <a:ext cx="2899826" cy="6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100" y="2584925"/>
            <a:ext cx="536125" cy="3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01.1) 텐서를 양자화하는 두가지 방법 (7 / 9)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AbsMax Quantization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범위가 대</a:t>
            </a:r>
            <a:r>
              <a:rPr lang="ko"/>
              <a:t>칭(Symmetric)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연산이 간단함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정확도가 비교적 낮음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실제로 자주 사용됨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Zero Point Quantization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범위가 비대칭(Asymmetric)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연산이 복잡함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scaling 상수 뿐만 아니라 zero point까지 계산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정확도는 더 높음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01.1) 텐서를 양자화하는 두가지 방법 (8 / 9)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26" name="Google Shape;226;p29"/>
          <p:cNvSpPr txBox="1"/>
          <p:nvPr>
            <p:ph idx="1" type="body"/>
          </p:nvPr>
        </p:nvSpPr>
        <p:spPr>
          <a:xfrm>
            <a:off x="311700" y="1152475"/>
            <a:ext cx="85206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Zero Point Quantization가 AbsMax Quantization보다 정확한 이유</a:t>
            </a:r>
            <a:endParaRPr/>
          </a:p>
        </p:txBody>
      </p:sp>
      <p:cxnSp>
        <p:nvCxnSpPr>
          <p:cNvPr id="227" name="Google Shape;227;p29"/>
          <p:cNvCxnSpPr/>
          <p:nvPr/>
        </p:nvCxnSpPr>
        <p:spPr>
          <a:xfrm>
            <a:off x="1101150" y="1772350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28" name="Google Shape;228;p29"/>
          <p:cNvSpPr/>
          <p:nvPr/>
        </p:nvSpPr>
        <p:spPr>
          <a:xfrm>
            <a:off x="4485225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 txBox="1"/>
          <p:nvPr/>
        </p:nvSpPr>
        <p:spPr>
          <a:xfrm>
            <a:off x="4432200" y="1372150"/>
            <a:ext cx="2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</a:t>
            </a: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5089850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6800200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5948225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9"/>
          <p:cNvSpPr txBox="1"/>
          <p:nvPr/>
        </p:nvSpPr>
        <p:spPr>
          <a:xfrm>
            <a:off x="6475575" y="13721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AbsMax</a:t>
            </a:r>
            <a:endParaRPr/>
          </a:p>
        </p:txBody>
      </p:sp>
      <p:cxnSp>
        <p:nvCxnSpPr>
          <p:cNvPr id="234" name="Google Shape;234;p29"/>
          <p:cNvCxnSpPr/>
          <p:nvPr/>
        </p:nvCxnSpPr>
        <p:spPr>
          <a:xfrm>
            <a:off x="1101150" y="2402200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35" name="Google Shape;235;p29"/>
          <p:cNvSpPr/>
          <p:nvPr/>
        </p:nvSpPr>
        <p:spPr>
          <a:xfrm>
            <a:off x="7801000" y="23153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1175750" y="2315350"/>
            <a:ext cx="173400" cy="173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9"/>
          <p:cNvSpPr txBox="1"/>
          <p:nvPr/>
        </p:nvSpPr>
        <p:spPr>
          <a:xfrm>
            <a:off x="7645750" y="2402200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127</a:t>
            </a:r>
            <a:endParaRPr/>
          </a:p>
        </p:txBody>
      </p:sp>
      <p:sp>
        <p:nvSpPr>
          <p:cNvPr id="238" name="Google Shape;238;p29"/>
          <p:cNvSpPr txBox="1"/>
          <p:nvPr/>
        </p:nvSpPr>
        <p:spPr>
          <a:xfrm>
            <a:off x="956100" y="2402200"/>
            <a:ext cx="5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-127</a:t>
            </a: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4498025" y="23153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 txBox="1"/>
          <p:nvPr/>
        </p:nvSpPr>
        <p:spPr>
          <a:xfrm>
            <a:off x="4444925" y="2402200"/>
            <a:ext cx="2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</a:t>
            </a:r>
            <a:endParaRPr/>
          </a:p>
        </p:txBody>
      </p:sp>
      <p:sp>
        <p:nvSpPr>
          <p:cNvPr id="241" name="Google Shape;241;p29"/>
          <p:cNvSpPr txBox="1"/>
          <p:nvPr/>
        </p:nvSpPr>
        <p:spPr>
          <a:xfrm>
            <a:off x="2014750" y="135100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-AbsMax</a:t>
            </a:r>
            <a:endParaRPr/>
          </a:p>
        </p:txBody>
      </p:sp>
      <p:sp>
        <p:nvSpPr>
          <p:cNvPr id="242" name="Google Shape;242;p29"/>
          <p:cNvSpPr/>
          <p:nvPr/>
        </p:nvSpPr>
        <p:spPr>
          <a:xfrm>
            <a:off x="2382025" y="1685575"/>
            <a:ext cx="173400" cy="173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" name="Google Shape;243;p29"/>
          <p:cNvCxnSpPr>
            <a:stCxn id="242" idx="3"/>
            <a:endCxn id="236" idx="7"/>
          </p:cNvCxnSpPr>
          <p:nvPr/>
        </p:nvCxnSpPr>
        <p:spPr>
          <a:xfrm flipH="1">
            <a:off x="1323819" y="1833837"/>
            <a:ext cx="10836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29"/>
          <p:cNvCxnSpPr>
            <a:stCxn id="231" idx="5"/>
            <a:endCxn id="235" idx="1"/>
          </p:cNvCxnSpPr>
          <p:nvPr/>
        </p:nvCxnSpPr>
        <p:spPr>
          <a:xfrm>
            <a:off x="6948206" y="1833837"/>
            <a:ext cx="8781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29"/>
          <p:cNvCxnSpPr>
            <a:stCxn id="228" idx="4"/>
            <a:endCxn id="239" idx="0"/>
          </p:cNvCxnSpPr>
          <p:nvPr/>
        </p:nvCxnSpPr>
        <p:spPr>
          <a:xfrm>
            <a:off x="4571925" y="1859275"/>
            <a:ext cx="129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" name="Google Shape;246;p29"/>
          <p:cNvSpPr/>
          <p:nvPr/>
        </p:nvSpPr>
        <p:spPr>
          <a:xfrm>
            <a:off x="6479050" y="23153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5218675" y="23153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8" name="Google Shape;248;p29"/>
          <p:cNvCxnSpPr>
            <a:stCxn id="232" idx="4"/>
            <a:endCxn id="246" idx="0"/>
          </p:cNvCxnSpPr>
          <p:nvPr/>
        </p:nvCxnSpPr>
        <p:spPr>
          <a:xfrm>
            <a:off x="6034925" y="1859275"/>
            <a:ext cx="5307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29"/>
          <p:cNvCxnSpPr>
            <a:stCxn id="230" idx="4"/>
            <a:endCxn id="247" idx="0"/>
          </p:cNvCxnSpPr>
          <p:nvPr/>
        </p:nvCxnSpPr>
        <p:spPr>
          <a:xfrm>
            <a:off x="5176550" y="1859275"/>
            <a:ext cx="1287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29"/>
          <p:cNvSpPr txBox="1"/>
          <p:nvPr/>
        </p:nvSpPr>
        <p:spPr>
          <a:xfrm>
            <a:off x="283950" y="1572250"/>
            <a:ext cx="8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Float16</a:t>
            </a:r>
            <a:endParaRPr/>
          </a:p>
        </p:txBody>
      </p:sp>
      <p:sp>
        <p:nvSpPr>
          <p:cNvPr id="251" name="Google Shape;251;p29"/>
          <p:cNvSpPr txBox="1"/>
          <p:nvPr/>
        </p:nvSpPr>
        <p:spPr>
          <a:xfrm>
            <a:off x="472200" y="2202100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Int8</a:t>
            </a:r>
            <a:endParaRPr/>
          </a:p>
        </p:txBody>
      </p:sp>
      <p:cxnSp>
        <p:nvCxnSpPr>
          <p:cNvPr id="252" name="Google Shape;252;p29"/>
          <p:cNvCxnSpPr/>
          <p:nvPr/>
        </p:nvCxnSpPr>
        <p:spPr>
          <a:xfrm>
            <a:off x="1128900" y="3660525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53" name="Google Shape;253;p29"/>
          <p:cNvSpPr/>
          <p:nvPr/>
        </p:nvSpPr>
        <p:spPr>
          <a:xfrm>
            <a:off x="4512975" y="3573750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9"/>
          <p:cNvSpPr txBox="1"/>
          <p:nvPr/>
        </p:nvSpPr>
        <p:spPr>
          <a:xfrm>
            <a:off x="4334400" y="3081913"/>
            <a:ext cx="53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</a:t>
            </a:r>
            <a:endParaRPr/>
          </a:p>
        </p:txBody>
      </p:sp>
      <p:sp>
        <p:nvSpPr>
          <p:cNvPr id="255" name="Google Shape;255;p29"/>
          <p:cNvSpPr/>
          <p:nvPr/>
        </p:nvSpPr>
        <p:spPr>
          <a:xfrm>
            <a:off x="5117600" y="3573750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9"/>
          <p:cNvSpPr/>
          <p:nvPr/>
        </p:nvSpPr>
        <p:spPr>
          <a:xfrm>
            <a:off x="6827950" y="3573750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/>
          <p:nvPr/>
        </p:nvSpPr>
        <p:spPr>
          <a:xfrm>
            <a:off x="5975975" y="3573750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9"/>
          <p:cNvSpPr txBox="1"/>
          <p:nvPr/>
        </p:nvSpPr>
        <p:spPr>
          <a:xfrm>
            <a:off x="6649300" y="3260425"/>
            <a:ext cx="5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Max</a:t>
            </a:r>
            <a:endParaRPr/>
          </a:p>
        </p:txBody>
      </p:sp>
      <p:cxnSp>
        <p:nvCxnSpPr>
          <p:cNvPr id="259" name="Google Shape;259;p29"/>
          <p:cNvCxnSpPr/>
          <p:nvPr/>
        </p:nvCxnSpPr>
        <p:spPr>
          <a:xfrm>
            <a:off x="1128900" y="4290375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60" name="Google Shape;260;p29"/>
          <p:cNvSpPr/>
          <p:nvPr/>
        </p:nvSpPr>
        <p:spPr>
          <a:xfrm>
            <a:off x="7828750" y="4203525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1203500" y="4203525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7673500" y="4290375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127</a:t>
            </a:r>
            <a:endParaRPr/>
          </a:p>
        </p:txBody>
      </p:sp>
      <p:sp>
        <p:nvSpPr>
          <p:cNvPr id="263" name="Google Shape;263;p29"/>
          <p:cNvSpPr txBox="1"/>
          <p:nvPr/>
        </p:nvSpPr>
        <p:spPr>
          <a:xfrm>
            <a:off x="983850" y="4290375"/>
            <a:ext cx="5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-127</a:t>
            </a:r>
            <a:endParaRPr/>
          </a:p>
        </p:txBody>
      </p:sp>
      <p:sp>
        <p:nvSpPr>
          <p:cNvPr id="264" name="Google Shape;264;p29"/>
          <p:cNvSpPr/>
          <p:nvPr/>
        </p:nvSpPr>
        <p:spPr>
          <a:xfrm>
            <a:off x="4525775" y="4203525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/>
          <p:cNvSpPr txBox="1"/>
          <p:nvPr/>
        </p:nvSpPr>
        <p:spPr>
          <a:xfrm>
            <a:off x="4472675" y="4290375"/>
            <a:ext cx="2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</a:t>
            </a:r>
            <a:endParaRPr/>
          </a:p>
        </p:txBody>
      </p:sp>
      <p:cxnSp>
        <p:nvCxnSpPr>
          <p:cNvPr id="266" name="Google Shape;266;p29"/>
          <p:cNvCxnSpPr>
            <a:stCxn id="256" idx="5"/>
            <a:endCxn id="260" idx="1"/>
          </p:cNvCxnSpPr>
          <p:nvPr/>
        </p:nvCxnSpPr>
        <p:spPr>
          <a:xfrm>
            <a:off x="6975956" y="3722012"/>
            <a:ext cx="8781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29"/>
          <p:cNvCxnSpPr>
            <a:stCxn id="253" idx="3"/>
            <a:endCxn id="261" idx="7"/>
          </p:cNvCxnSpPr>
          <p:nvPr/>
        </p:nvCxnSpPr>
        <p:spPr>
          <a:xfrm flipH="1">
            <a:off x="1351469" y="3722012"/>
            <a:ext cx="31869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29"/>
          <p:cNvSpPr/>
          <p:nvPr/>
        </p:nvSpPr>
        <p:spPr>
          <a:xfrm>
            <a:off x="6125800" y="4203525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2579425" y="4203525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29"/>
          <p:cNvCxnSpPr>
            <a:stCxn id="257" idx="4"/>
            <a:endCxn id="268" idx="0"/>
          </p:cNvCxnSpPr>
          <p:nvPr/>
        </p:nvCxnSpPr>
        <p:spPr>
          <a:xfrm>
            <a:off x="6062675" y="3747450"/>
            <a:ext cx="1497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29"/>
          <p:cNvCxnSpPr>
            <a:stCxn id="255" idx="3"/>
            <a:endCxn id="269" idx="0"/>
          </p:cNvCxnSpPr>
          <p:nvPr/>
        </p:nvCxnSpPr>
        <p:spPr>
          <a:xfrm flipH="1">
            <a:off x="2666194" y="3722012"/>
            <a:ext cx="2476800" cy="4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29"/>
          <p:cNvSpPr txBox="1"/>
          <p:nvPr/>
        </p:nvSpPr>
        <p:spPr>
          <a:xfrm>
            <a:off x="311700" y="3460425"/>
            <a:ext cx="8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Float16</a:t>
            </a:r>
            <a:endParaRPr/>
          </a:p>
        </p:txBody>
      </p:sp>
      <p:sp>
        <p:nvSpPr>
          <p:cNvPr id="273" name="Google Shape;273;p29"/>
          <p:cNvSpPr txBox="1"/>
          <p:nvPr/>
        </p:nvSpPr>
        <p:spPr>
          <a:xfrm>
            <a:off x="499950" y="4090275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Int8</a:t>
            </a:r>
            <a:endParaRPr/>
          </a:p>
        </p:txBody>
      </p:sp>
      <p:sp>
        <p:nvSpPr>
          <p:cNvPr id="274" name="Google Shape;274;p29"/>
          <p:cNvSpPr/>
          <p:nvPr/>
        </p:nvSpPr>
        <p:spPr>
          <a:xfrm>
            <a:off x="5518775" y="3573750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" name="Google Shape;275;p29"/>
          <p:cNvCxnSpPr>
            <a:stCxn id="274" idx="4"/>
            <a:endCxn id="264" idx="0"/>
          </p:cNvCxnSpPr>
          <p:nvPr/>
        </p:nvCxnSpPr>
        <p:spPr>
          <a:xfrm flipH="1">
            <a:off x="4612475" y="3747450"/>
            <a:ext cx="9930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29"/>
          <p:cNvSpPr txBox="1"/>
          <p:nvPr/>
        </p:nvSpPr>
        <p:spPr>
          <a:xfrm>
            <a:off x="3196475" y="2587700"/>
            <a:ext cx="27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AbsMax Quantization을 한 경우</a:t>
            </a:r>
            <a:endParaRPr/>
          </a:p>
        </p:txBody>
      </p:sp>
      <p:sp>
        <p:nvSpPr>
          <p:cNvPr id="277" name="Google Shape;277;p29"/>
          <p:cNvSpPr txBox="1"/>
          <p:nvPr/>
        </p:nvSpPr>
        <p:spPr>
          <a:xfrm>
            <a:off x="3144375" y="4470450"/>
            <a:ext cx="32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Zero Point</a:t>
            </a:r>
            <a:r>
              <a:rPr lang="ko"/>
              <a:t> Quantization을 한 경우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820" y="3692870"/>
            <a:ext cx="334168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01.1) 텐서를 양자화하는 두가지 방법 (9 / 9)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84" name="Google Shape;284;p30"/>
          <p:cNvSpPr txBox="1"/>
          <p:nvPr>
            <p:ph idx="1" type="body"/>
          </p:nvPr>
        </p:nvSpPr>
        <p:spPr>
          <a:xfrm>
            <a:off x="311700" y="1152475"/>
            <a:ext cx="85206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Zero Point Quantization가 AbsMax Quantization보다 정확한 이유</a:t>
            </a:r>
            <a:endParaRPr/>
          </a:p>
        </p:txBody>
      </p:sp>
      <p:cxnSp>
        <p:nvCxnSpPr>
          <p:cNvPr id="285" name="Google Shape;285;p30"/>
          <p:cNvCxnSpPr/>
          <p:nvPr/>
        </p:nvCxnSpPr>
        <p:spPr>
          <a:xfrm>
            <a:off x="1101150" y="1772350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86" name="Google Shape;286;p30"/>
          <p:cNvSpPr/>
          <p:nvPr/>
        </p:nvSpPr>
        <p:spPr>
          <a:xfrm>
            <a:off x="6800200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0"/>
          <p:cNvSpPr txBox="1"/>
          <p:nvPr/>
        </p:nvSpPr>
        <p:spPr>
          <a:xfrm>
            <a:off x="6475575" y="13721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AbsMax</a:t>
            </a:r>
            <a:endParaRPr/>
          </a:p>
        </p:txBody>
      </p:sp>
      <p:cxnSp>
        <p:nvCxnSpPr>
          <p:cNvPr id="288" name="Google Shape;288;p30"/>
          <p:cNvCxnSpPr/>
          <p:nvPr/>
        </p:nvCxnSpPr>
        <p:spPr>
          <a:xfrm>
            <a:off x="1101150" y="2402200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89" name="Google Shape;289;p30"/>
          <p:cNvSpPr/>
          <p:nvPr/>
        </p:nvSpPr>
        <p:spPr>
          <a:xfrm>
            <a:off x="7801000" y="23153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0"/>
          <p:cNvSpPr/>
          <p:nvPr/>
        </p:nvSpPr>
        <p:spPr>
          <a:xfrm>
            <a:off x="1175750" y="2315350"/>
            <a:ext cx="173400" cy="173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"/>
          <p:cNvSpPr txBox="1"/>
          <p:nvPr/>
        </p:nvSpPr>
        <p:spPr>
          <a:xfrm>
            <a:off x="7645750" y="2402200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127</a:t>
            </a:r>
            <a:endParaRPr/>
          </a:p>
        </p:txBody>
      </p:sp>
      <p:sp>
        <p:nvSpPr>
          <p:cNvPr id="292" name="Google Shape;292;p30"/>
          <p:cNvSpPr txBox="1"/>
          <p:nvPr/>
        </p:nvSpPr>
        <p:spPr>
          <a:xfrm>
            <a:off x="956100" y="2402200"/>
            <a:ext cx="5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-127</a:t>
            </a:r>
            <a:endParaRPr/>
          </a:p>
        </p:txBody>
      </p:sp>
      <p:sp>
        <p:nvSpPr>
          <p:cNvPr id="293" name="Google Shape;293;p30"/>
          <p:cNvSpPr txBox="1"/>
          <p:nvPr/>
        </p:nvSpPr>
        <p:spPr>
          <a:xfrm>
            <a:off x="1996375" y="13722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-AbsMax</a:t>
            </a:r>
            <a:endParaRPr/>
          </a:p>
        </p:txBody>
      </p:sp>
      <p:sp>
        <p:nvSpPr>
          <p:cNvPr id="294" name="Google Shape;294;p30"/>
          <p:cNvSpPr/>
          <p:nvPr/>
        </p:nvSpPr>
        <p:spPr>
          <a:xfrm>
            <a:off x="2382025" y="1685575"/>
            <a:ext cx="173400" cy="173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5" name="Google Shape;295;p30"/>
          <p:cNvCxnSpPr>
            <a:stCxn id="294" idx="3"/>
            <a:endCxn id="290" idx="7"/>
          </p:cNvCxnSpPr>
          <p:nvPr/>
        </p:nvCxnSpPr>
        <p:spPr>
          <a:xfrm flipH="1">
            <a:off x="1323819" y="1833837"/>
            <a:ext cx="10836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0"/>
          <p:cNvCxnSpPr>
            <a:stCxn id="286" idx="5"/>
            <a:endCxn id="289" idx="1"/>
          </p:cNvCxnSpPr>
          <p:nvPr/>
        </p:nvCxnSpPr>
        <p:spPr>
          <a:xfrm>
            <a:off x="6948206" y="1833837"/>
            <a:ext cx="8781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30"/>
          <p:cNvSpPr txBox="1"/>
          <p:nvPr/>
        </p:nvSpPr>
        <p:spPr>
          <a:xfrm>
            <a:off x="283950" y="1572250"/>
            <a:ext cx="8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Float16</a:t>
            </a:r>
            <a:endParaRPr/>
          </a:p>
        </p:txBody>
      </p:sp>
      <p:sp>
        <p:nvSpPr>
          <p:cNvPr id="298" name="Google Shape;298;p30"/>
          <p:cNvSpPr txBox="1"/>
          <p:nvPr/>
        </p:nvSpPr>
        <p:spPr>
          <a:xfrm>
            <a:off x="472200" y="2202100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Int8</a:t>
            </a:r>
            <a:endParaRPr/>
          </a:p>
        </p:txBody>
      </p:sp>
      <p:cxnSp>
        <p:nvCxnSpPr>
          <p:cNvPr id="299" name="Google Shape;299;p30"/>
          <p:cNvCxnSpPr/>
          <p:nvPr/>
        </p:nvCxnSpPr>
        <p:spPr>
          <a:xfrm>
            <a:off x="1128900" y="3660525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00" name="Google Shape;300;p30"/>
          <p:cNvSpPr/>
          <p:nvPr/>
        </p:nvSpPr>
        <p:spPr>
          <a:xfrm>
            <a:off x="4512975" y="3573750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0"/>
          <p:cNvSpPr txBox="1"/>
          <p:nvPr/>
        </p:nvSpPr>
        <p:spPr>
          <a:xfrm>
            <a:off x="4334400" y="3081913"/>
            <a:ext cx="53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</a:t>
            </a:r>
            <a:endParaRPr/>
          </a:p>
        </p:txBody>
      </p:sp>
      <p:sp>
        <p:nvSpPr>
          <p:cNvPr id="302" name="Google Shape;302;p30"/>
          <p:cNvSpPr/>
          <p:nvPr/>
        </p:nvSpPr>
        <p:spPr>
          <a:xfrm>
            <a:off x="6827950" y="3573750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0"/>
          <p:cNvSpPr txBox="1"/>
          <p:nvPr/>
        </p:nvSpPr>
        <p:spPr>
          <a:xfrm>
            <a:off x="6649300" y="3260425"/>
            <a:ext cx="5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Max</a:t>
            </a:r>
            <a:endParaRPr/>
          </a:p>
        </p:txBody>
      </p:sp>
      <p:cxnSp>
        <p:nvCxnSpPr>
          <p:cNvPr id="304" name="Google Shape;304;p30"/>
          <p:cNvCxnSpPr/>
          <p:nvPr/>
        </p:nvCxnSpPr>
        <p:spPr>
          <a:xfrm>
            <a:off x="1128900" y="4290375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05" name="Google Shape;305;p30"/>
          <p:cNvSpPr/>
          <p:nvPr/>
        </p:nvSpPr>
        <p:spPr>
          <a:xfrm>
            <a:off x="7828750" y="4203525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1203500" y="4203525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0"/>
          <p:cNvSpPr txBox="1"/>
          <p:nvPr/>
        </p:nvSpPr>
        <p:spPr>
          <a:xfrm>
            <a:off x="7673500" y="4290375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127</a:t>
            </a:r>
            <a:endParaRPr/>
          </a:p>
        </p:txBody>
      </p:sp>
      <p:sp>
        <p:nvSpPr>
          <p:cNvPr id="308" name="Google Shape;308;p30"/>
          <p:cNvSpPr txBox="1"/>
          <p:nvPr/>
        </p:nvSpPr>
        <p:spPr>
          <a:xfrm>
            <a:off x="983850" y="4290375"/>
            <a:ext cx="5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-127</a:t>
            </a:r>
            <a:endParaRPr/>
          </a:p>
        </p:txBody>
      </p:sp>
      <p:cxnSp>
        <p:nvCxnSpPr>
          <p:cNvPr id="309" name="Google Shape;309;p30"/>
          <p:cNvCxnSpPr>
            <a:stCxn id="302" idx="5"/>
            <a:endCxn id="305" idx="1"/>
          </p:cNvCxnSpPr>
          <p:nvPr/>
        </p:nvCxnSpPr>
        <p:spPr>
          <a:xfrm>
            <a:off x="6975956" y="3722012"/>
            <a:ext cx="8781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30"/>
          <p:cNvCxnSpPr>
            <a:stCxn id="300" idx="3"/>
            <a:endCxn id="306" idx="7"/>
          </p:cNvCxnSpPr>
          <p:nvPr/>
        </p:nvCxnSpPr>
        <p:spPr>
          <a:xfrm flipH="1">
            <a:off x="1351469" y="3722012"/>
            <a:ext cx="31869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30"/>
          <p:cNvSpPr txBox="1"/>
          <p:nvPr/>
        </p:nvSpPr>
        <p:spPr>
          <a:xfrm>
            <a:off x="311700" y="3460425"/>
            <a:ext cx="8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Float16</a:t>
            </a:r>
            <a:endParaRPr/>
          </a:p>
        </p:txBody>
      </p:sp>
      <p:sp>
        <p:nvSpPr>
          <p:cNvPr id="312" name="Google Shape;312;p30"/>
          <p:cNvSpPr txBox="1"/>
          <p:nvPr/>
        </p:nvSpPr>
        <p:spPr>
          <a:xfrm>
            <a:off x="499950" y="4090275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Int8</a:t>
            </a:r>
            <a:endParaRPr/>
          </a:p>
        </p:txBody>
      </p:sp>
      <p:sp>
        <p:nvSpPr>
          <p:cNvPr id="313" name="Google Shape;313;p30"/>
          <p:cNvSpPr txBox="1"/>
          <p:nvPr/>
        </p:nvSpPr>
        <p:spPr>
          <a:xfrm>
            <a:off x="3196475" y="2527675"/>
            <a:ext cx="27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AbsMax Quantization을 한 경우</a:t>
            </a:r>
            <a:endParaRPr/>
          </a:p>
        </p:txBody>
      </p:sp>
      <p:sp>
        <p:nvSpPr>
          <p:cNvPr id="314" name="Google Shape;314;p30"/>
          <p:cNvSpPr txBox="1"/>
          <p:nvPr/>
        </p:nvSpPr>
        <p:spPr>
          <a:xfrm>
            <a:off x="3114113" y="4393325"/>
            <a:ext cx="32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Zero Point Quantization을 한 경우</a:t>
            </a:r>
            <a:endParaRPr/>
          </a:p>
        </p:txBody>
      </p:sp>
      <p:pic>
        <p:nvPicPr>
          <p:cNvPr id="315" name="Google Shape;3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170" y="1800920"/>
            <a:ext cx="340727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0"/>
          <p:cNvSpPr/>
          <p:nvPr/>
        </p:nvSpPr>
        <p:spPr>
          <a:xfrm>
            <a:off x="3462475" y="1879250"/>
            <a:ext cx="817200" cy="22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0"/>
          <p:cNvSpPr/>
          <p:nvPr/>
        </p:nvSpPr>
        <p:spPr>
          <a:xfrm>
            <a:off x="4279675" y="3747450"/>
            <a:ext cx="817200" cy="22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01.2) 양자화된 모델로 예측하는 방법 (1 / 4)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23" name="Google Shape;32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입력 텐서와 가중치 텐서 모두 양자화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각 텐서값의 범위를 int8 범위로 축소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양자화된 입력 텐서와 가중치 텐서 곱셈 계산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결과 텐서를 다시 역양자화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본래 범위로 확장</a:t>
            </a:r>
            <a:endParaRPr/>
          </a:p>
        </p:txBody>
      </p:sp>
      <p:pic>
        <p:nvPicPr>
          <p:cNvPr id="324" name="Google Shape;3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825" y="1152477"/>
            <a:ext cx="5997051" cy="10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1"/>
          <p:cNvSpPr/>
          <p:nvPr/>
        </p:nvSpPr>
        <p:spPr>
          <a:xfrm>
            <a:off x="5848900" y="1820550"/>
            <a:ext cx="872400" cy="31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1"/>
          <p:cNvSpPr/>
          <p:nvPr/>
        </p:nvSpPr>
        <p:spPr>
          <a:xfrm>
            <a:off x="6721300" y="1820550"/>
            <a:ext cx="872400" cy="31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1"/>
          <p:cNvSpPr/>
          <p:nvPr/>
        </p:nvSpPr>
        <p:spPr>
          <a:xfrm>
            <a:off x="5819975" y="1778100"/>
            <a:ext cx="1800900" cy="39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1"/>
          <p:cNvSpPr/>
          <p:nvPr/>
        </p:nvSpPr>
        <p:spPr>
          <a:xfrm>
            <a:off x="5270425" y="1737000"/>
            <a:ext cx="2391900" cy="48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목차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00. 양자</a:t>
            </a:r>
            <a:r>
              <a:rPr lang="ko"/>
              <a:t>화(Quantization)란?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01. 기존의 양자화 방법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02. LLM.int8()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03. Transformer 규모에 따른 이상치의 출현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04. 결론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AbsMax Quantization</a:t>
            </a:r>
            <a:endParaRPr/>
          </a:p>
        </p:txBody>
      </p:sp>
      <p:sp>
        <p:nvSpPr>
          <p:cNvPr id="334" name="Google Shape;33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01.2) 양자화된 모델로 예측하는 방법 (2 / 4)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grpSp>
        <p:nvGrpSpPr>
          <p:cNvPr id="335" name="Google Shape;335;p32"/>
          <p:cNvGrpSpPr/>
          <p:nvPr/>
        </p:nvGrpSpPr>
        <p:grpSpPr>
          <a:xfrm>
            <a:off x="1108825" y="1769350"/>
            <a:ext cx="3703200" cy="462900"/>
            <a:chOff x="1108825" y="1769350"/>
            <a:chExt cx="3703200" cy="462900"/>
          </a:xfrm>
        </p:grpSpPr>
        <p:sp>
          <p:nvSpPr>
            <p:cNvPr id="336" name="Google Shape;336;p32"/>
            <p:cNvSpPr/>
            <p:nvPr/>
          </p:nvSpPr>
          <p:spPr>
            <a:xfrm>
              <a:off x="11088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1.2</a:t>
              </a:r>
              <a:endParaRPr sz="1200"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15717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-0.5</a:t>
              </a:r>
              <a:endParaRPr sz="1200"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20346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-4.3</a:t>
              </a:r>
              <a:endParaRPr sz="1200"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24975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1.2</a:t>
              </a:r>
              <a:endParaRPr sz="1200"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29604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-3.1</a:t>
              </a:r>
              <a:endParaRPr sz="1200"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34233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0.8</a:t>
              </a:r>
              <a:endParaRPr sz="1200"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38862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2.4</a:t>
              </a:r>
              <a:endParaRPr sz="1200"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43491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5.4</a:t>
              </a:r>
              <a:endParaRPr sz="1200"/>
            </a:p>
          </p:txBody>
        </p:sp>
      </p:grpSp>
      <p:grpSp>
        <p:nvGrpSpPr>
          <p:cNvPr id="344" name="Google Shape;344;p32"/>
          <p:cNvGrpSpPr/>
          <p:nvPr/>
        </p:nvGrpSpPr>
        <p:grpSpPr>
          <a:xfrm>
            <a:off x="3248425" y="3695450"/>
            <a:ext cx="3703200" cy="462900"/>
            <a:chOff x="3248425" y="3695450"/>
            <a:chExt cx="3703200" cy="462900"/>
          </a:xfrm>
        </p:grpSpPr>
        <p:sp>
          <p:nvSpPr>
            <p:cNvPr id="345" name="Google Shape;345;p32"/>
            <p:cNvSpPr/>
            <p:nvPr/>
          </p:nvSpPr>
          <p:spPr>
            <a:xfrm>
              <a:off x="3248425" y="36954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28</a:t>
              </a:r>
              <a:endParaRPr sz="1200"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3711325" y="36954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-12</a:t>
              </a:r>
              <a:endParaRPr sz="1200"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4174225" y="36954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-101</a:t>
              </a:r>
              <a:endParaRPr sz="1100"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4637125" y="36954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28</a:t>
              </a:r>
              <a:endParaRPr sz="1200"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5100025" y="36954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-73</a:t>
              </a:r>
              <a:endParaRPr sz="1200"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5562925" y="36954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19</a:t>
              </a:r>
              <a:endParaRPr sz="1200"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6025825" y="36954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56</a:t>
              </a:r>
              <a:endParaRPr sz="1200"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6488725" y="36954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127</a:t>
              </a:r>
              <a:endParaRPr sz="1200"/>
            </a:p>
          </p:txBody>
        </p:sp>
      </p:grpSp>
      <p:sp>
        <p:nvSpPr>
          <p:cNvPr id="353" name="Google Shape;353;p32"/>
          <p:cNvSpPr/>
          <p:nvPr/>
        </p:nvSpPr>
        <p:spPr>
          <a:xfrm>
            <a:off x="5943925" y="1769350"/>
            <a:ext cx="462900" cy="46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5.4</a:t>
            </a:r>
            <a:endParaRPr sz="1200"/>
          </a:p>
        </p:txBody>
      </p:sp>
      <p:cxnSp>
        <p:nvCxnSpPr>
          <p:cNvPr id="354" name="Google Shape;354;p32"/>
          <p:cNvCxnSpPr>
            <a:stCxn id="343" idx="3"/>
            <a:endCxn id="353" idx="1"/>
          </p:cNvCxnSpPr>
          <p:nvPr/>
        </p:nvCxnSpPr>
        <p:spPr>
          <a:xfrm>
            <a:off x="4812025" y="2000800"/>
            <a:ext cx="113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5" name="Google Shape;355;p32"/>
          <p:cNvSpPr txBox="1"/>
          <p:nvPr/>
        </p:nvSpPr>
        <p:spPr>
          <a:xfrm>
            <a:off x="5040625" y="1714738"/>
            <a:ext cx="87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AbsMax</a:t>
            </a:r>
            <a:endParaRPr sz="1200"/>
          </a:p>
        </p:txBody>
      </p:sp>
      <p:pic>
        <p:nvPicPr>
          <p:cNvPr id="356" name="Google Shape;3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163" y="1488193"/>
            <a:ext cx="791400" cy="512608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2"/>
          <p:cNvSpPr/>
          <p:nvPr/>
        </p:nvSpPr>
        <p:spPr>
          <a:xfrm>
            <a:off x="7368900" y="1769350"/>
            <a:ext cx="462900" cy="46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23.5</a:t>
            </a:r>
            <a:endParaRPr sz="1100"/>
          </a:p>
        </p:txBody>
      </p:sp>
      <p:cxnSp>
        <p:nvCxnSpPr>
          <p:cNvPr id="358" name="Google Shape;358;p32"/>
          <p:cNvCxnSpPr>
            <a:stCxn id="353" idx="3"/>
            <a:endCxn id="357" idx="1"/>
          </p:cNvCxnSpPr>
          <p:nvPr/>
        </p:nvCxnSpPr>
        <p:spPr>
          <a:xfrm>
            <a:off x="6406825" y="2000800"/>
            <a:ext cx="96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32"/>
          <p:cNvCxnSpPr>
            <a:stCxn id="340" idx="2"/>
            <a:endCxn id="349" idx="0"/>
          </p:cNvCxnSpPr>
          <p:nvPr/>
        </p:nvCxnSpPr>
        <p:spPr>
          <a:xfrm flipH="1" rot="-5400000">
            <a:off x="3530125" y="1894000"/>
            <a:ext cx="1463100" cy="2139600"/>
          </a:xfrm>
          <a:prstGeom prst="bentConnector3">
            <a:avLst>
              <a:gd fmla="val 7071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0" name="Google Shape;360;p32"/>
          <p:cNvCxnSpPr>
            <a:stCxn id="357" idx="2"/>
            <a:endCxn id="349" idx="0"/>
          </p:cNvCxnSpPr>
          <p:nvPr/>
        </p:nvCxnSpPr>
        <p:spPr>
          <a:xfrm rot="5400000">
            <a:off x="5734350" y="1829350"/>
            <a:ext cx="1463100" cy="2268900"/>
          </a:xfrm>
          <a:prstGeom prst="bentConnector3">
            <a:avLst>
              <a:gd fmla="val 7071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1" name="Google Shape;3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025" y="2732400"/>
            <a:ext cx="1078989" cy="4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2025" y="4223275"/>
            <a:ext cx="719533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01.2) 양자화된 모델로 예측하는 방법 (3 / 4)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68" name="Google Shape;36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AbsMax Quantization</a:t>
            </a:r>
            <a:endParaRPr/>
          </a:p>
        </p:txBody>
      </p:sp>
      <p:grpSp>
        <p:nvGrpSpPr>
          <p:cNvPr id="369" name="Google Shape;369;p33"/>
          <p:cNvGrpSpPr/>
          <p:nvPr/>
        </p:nvGrpSpPr>
        <p:grpSpPr>
          <a:xfrm>
            <a:off x="1788250" y="1819475"/>
            <a:ext cx="3703200" cy="462900"/>
            <a:chOff x="1788250" y="1819475"/>
            <a:chExt cx="3703200" cy="462900"/>
          </a:xfrm>
        </p:grpSpPr>
        <p:sp>
          <p:nvSpPr>
            <p:cNvPr id="370" name="Google Shape;370;p33"/>
            <p:cNvSpPr/>
            <p:nvPr/>
          </p:nvSpPr>
          <p:spPr>
            <a:xfrm>
              <a:off x="1788250" y="1819475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28</a:t>
              </a:r>
              <a:endParaRPr sz="1200"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2251150" y="1819475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-12</a:t>
              </a:r>
              <a:endParaRPr sz="1200"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2714050" y="1819475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-101</a:t>
              </a:r>
              <a:endParaRPr sz="1100"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3176950" y="1819475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28</a:t>
              </a:r>
              <a:endParaRPr sz="1200"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3639850" y="1819475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-73</a:t>
              </a:r>
              <a:endParaRPr sz="1200"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4102750" y="1819475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19</a:t>
              </a:r>
              <a:endParaRPr sz="1200"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4565650" y="1819475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56</a:t>
              </a:r>
              <a:endParaRPr sz="1200"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5028550" y="1819475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127</a:t>
              </a:r>
              <a:endParaRPr sz="1200"/>
            </a:p>
          </p:txBody>
        </p:sp>
      </p:grpSp>
      <p:pic>
        <p:nvPicPr>
          <p:cNvPr id="378" name="Google Shape;3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850" y="1365200"/>
            <a:ext cx="811925" cy="4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3"/>
          <p:cNvSpPr/>
          <p:nvPr/>
        </p:nvSpPr>
        <p:spPr>
          <a:xfrm>
            <a:off x="7343050" y="1819475"/>
            <a:ext cx="462900" cy="46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23.5</a:t>
            </a:r>
            <a:endParaRPr sz="1100"/>
          </a:p>
        </p:txBody>
      </p:sp>
      <p:pic>
        <p:nvPicPr>
          <p:cNvPr id="380" name="Google Shape;3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2663" y="1256500"/>
            <a:ext cx="1223675" cy="5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33"/>
          <p:cNvGrpSpPr/>
          <p:nvPr/>
        </p:nvGrpSpPr>
        <p:grpSpPr>
          <a:xfrm>
            <a:off x="2945500" y="3853250"/>
            <a:ext cx="3703200" cy="462900"/>
            <a:chOff x="1108825" y="1769350"/>
            <a:chExt cx="3703200" cy="462900"/>
          </a:xfrm>
        </p:grpSpPr>
        <p:sp>
          <p:nvSpPr>
            <p:cNvPr id="382" name="Google Shape;382;p33"/>
            <p:cNvSpPr/>
            <p:nvPr/>
          </p:nvSpPr>
          <p:spPr>
            <a:xfrm>
              <a:off x="11088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1.2</a:t>
              </a:r>
              <a:endParaRPr sz="1200"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15717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-0.5</a:t>
              </a:r>
              <a:endParaRPr sz="1200"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20346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-4.3</a:t>
              </a:r>
              <a:endParaRPr sz="1200"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24975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1.2</a:t>
              </a:r>
              <a:endParaRPr sz="1200"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29604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-3.1</a:t>
              </a:r>
              <a:endParaRPr sz="1200"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34233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0.8</a:t>
              </a:r>
              <a:endParaRPr sz="1200"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38862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2.4</a:t>
              </a:r>
              <a:endParaRPr sz="1200"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43491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5.4</a:t>
              </a:r>
              <a:endParaRPr sz="1200"/>
            </a:p>
          </p:txBody>
        </p:sp>
      </p:grpSp>
      <p:cxnSp>
        <p:nvCxnSpPr>
          <p:cNvPr id="390" name="Google Shape;390;p33"/>
          <p:cNvCxnSpPr>
            <a:stCxn id="374" idx="2"/>
            <a:endCxn id="386" idx="0"/>
          </p:cNvCxnSpPr>
          <p:nvPr/>
        </p:nvCxnSpPr>
        <p:spPr>
          <a:xfrm flipH="1" rot="-5400000">
            <a:off x="3664600" y="2489075"/>
            <a:ext cx="1570800" cy="1157400"/>
          </a:xfrm>
          <a:prstGeom prst="bentConnector3">
            <a:avLst>
              <a:gd fmla="val 6975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33"/>
          <p:cNvCxnSpPr>
            <a:stCxn id="379" idx="2"/>
            <a:endCxn id="386" idx="0"/>
          </p:cNvCxnSpPr>
          <p:nvPr/>
        </p:nvCxnSpPr>
        <p:spPr>
          <a:xfrm rot="5400000">
            <a:off x="5516200" y="1794875"/>
            <a:ext cx="1570800" cy="2545800"/>
          </a:xfrm>
          <a:prstGeom prst="bentConnector3">
            <a:avLst>
              <a:gd fmla="val 6975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2" name="Google Shape;39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1702" y="2462327"/>
            <a:ext cx="1886000" cy="8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Zero Point Quantization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Int16 곱셈을 지원하지 않는 연산장치 활용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int8로 양자화된 모델이 예측하는데 int16/32 연산을 지원해야한</a:t>
            </a:r>
            <a:r>
              <a:rPr lang="ko"/>
              <a:t>다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지원하지 않으면 Int16 곱셈을 수행하는데 시간이 꽤 걸리게 됨</a:t>
            </a:r>
            <a:endParaRPr/>
          </a:p>
        </p:txBody>
      </p:sp>
      <p:sp>
        <p:nvSpPr>
          <p:cNvPr id="398" name="Google Shape;3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01.2) 양자화된 모델로 예측하는 방법 (4 / 4)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399" name="Google Shape;3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725" y="1583350"/>
            <a:ext cx="6604550" cy="3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9450" y="2547000"/>
            <a:ext cx="5245100" cy="3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4"/>
          <p:cNvSpPr/>
          <p:nvPr/>
        </p:nvSpPr>
        <p:spPr>
          <a:xfrm>
            <a:off x="2699550" y="2578400"/>
            <a:ext cx="763800" cy="3345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4"/>
          <p:cNvSpPr/>
          <p:nvPr/>
        </p:nvSpPr>
        <p:spPr>
          <a:xfrm>
            <a:off x="3659400" y="2578400"/>
            <a:ext cx="3575400" cy="3345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4"/>
          <p:cNvSpPr txBox="1"/>
          <p:nvPr/>
        </p:nvSpPr>
        <p:spPr>
          <a:xfrm>
            <a:off x="2747850" y="2857425"/>
            <a:ext cx="66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곱셈</a:t>
            </a:r>
            <a:endParaRPr/>
          </a:p>
        </p:txBody>
      </p:sp>
      <p:sp>
        <p:nvSpPr>
          <p:cNvPr id="404" name="Google Shape;404;p34"/>
          <p:cNvSpPr txBox="1"/>
          <p:nvPr/>
        </p:nvSpPr>
        <p:spPr>
          <a:xfrm>
            <a:off x="5071200" y="2857425"/>
            <a:ext cx="66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Int16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곱셈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01.3) 기존 양자화 방식의 한계 (1 / 2)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10" name="Google Shape;41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지금까지 양자화 방법은 350M 크기 이하의 모델만 연구됨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350M 이상의 모델을 성능 저하없이 양자화하는 연구가 부족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6.7B를 넘어가면 성능이 급격하게 떨어지기 시작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계산 과정을 확인해보니 이상치(outlier)가 발견됨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한 입력을 처리하는데 150,000개</a:t>
            </a:r>
            <a:endParaRPr/>
          </a:p>
        </p:txBody>
      </p:sp>
      <p:pic>
        <p:nvPicPr>
          <p:cNvPr id="411" name="Google Shape;4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499" y="2151925"/>
            <a:ext cx="3144374" cy="25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01.3) 기존 양자화 방식의 한계 (2 / 2)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17" name="Google Shape;41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이상치는 우연히 발생한 현상인가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한 시퀀스 처리에 생겨난 150,000개의 이상치가 모두 6개의 차원에서만 발생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랜덤으로 발생했다고 하기엔 특정 feature에만 분포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이상치가 모델 추론에 얼마나 영향을 주는가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이상치가 발생한 feature 차원을 모두 0으로 주고 계산하니</a:t>
            </a:r>
            <a:br>
              <a:rPr lang="ko"/>
            </a:br>
            <a:r>
              <a:rPr lang="ko"/>
              <a:t>validation perplexity가 600-1000% 증가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같은 개수의 차원을 랜덤으로 골라 0으로 주고 계산하니</a:t>
            </a:r>
            <a:br>
              <a:rPr lang="ko"/>
            </a:br>
            <a:r>
              <a:rPr lang="ko"/>
              <a:t>validation perplexity가 0.1% 증가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=&gt; 이상치가 모델의 perplexity에 큰 영향을 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6.7B 이상의 모델을 양자화하면 이상치로 인해 성능이 떨어진다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이상치로 인해 양자화할 때 범위가 넓어짐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범위가 넓어지면 양자화 정확도가 낮아진다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23" name="Google Shape;423;p37"/>
          <p:cNvSpPr txBox="1"/>
          <p:nvPr/>
        </p:nvSpPr>
        <p:spPr>
          <a:xfrm>
            <a:off x="812325" y="1180375"/>
            <a:ext cx="50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두가지 주요 도전 과제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4" name="Google Shape;424;p37"/>
          <p:cNvSpPr txBox="1"/>
          <p:nvPr/>
        </p:nvSpPr>
        <p:spPr>
          <a:xfrm>
            <a:off x="1396875" y="1721750"/>
            <a:ext cx="50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높은 양자화 정밀도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5" name="Google Shape;425;p37"/>
          <p:cNvSpPr txBox="1"/>
          <p:nvPr/>
        </p:nvSpPr>
        <p:spPr>
          <a:xfrm>
            <a:off x="1396875" y="3135325"/>
            <a:ext cx="50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2. 이상치 관리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6" name="Google Shape;426;p37"/>
          <p:cNvSpPr txBox="1"/>
          <p:nvPr/>
        </p:nvSpPr>
        <p:spPr>
          <a:xfrm>
            <a:off x="2274900" y="2188900"/>
            <a:ext cx="62295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기존 연구는 </a:t>
            </a:r>
            <a:r>
              <a:rPr lang="ko" sz="1200">
                <a:solidFill>
                  <a:srgbClr val="3B3F4E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3억5천개 이하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 모델만 연구되었다. 모델이 커짐에 따라 파라미터가 증가하였다.</a:t>
            </a:r>
            <a:endParaRPr sz="1200">
              <a:solidFill>
                <a:srgbClr val="3B3F4E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ko" sz="1200">
                <a:solidFill>
                  <a:srgbClr val="3B3F4E"/>
                </a:solidFill>
                <a:highlight>
                  <a:srgbClr val="D9EAD3"/>
                </a:highlight>
                <a:latin typeface="Nanum Gothic"/>
                <a:ea typeface="Nanum Gothic"/>
                <a:cs typeface="Nanum Gothic"/>
                <a:sym typeface="Nanum Gothic"/>
              </a:rPr>
              <a:t>10억 개 이상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의 파라미터 규모에서 사용할 수 있는 </a:t>
            </a:r>
            <a:r>
              <a:rPr lang="ko" sz="1200">
                <a:solidFill>
                  <a:srgbClr val="3B3F4E"/>
                </a:solidFill>
                <a:highlight>
                  <a:srgbClr val="D9EAD3"/>
                </a:highlight>
                <a:latin typeface="Nanum Gothic"/>
                <a:ea typeface="Nanum Gothic"/>
                <a:cs typeface="Nanum Gothic"/>
                <a:sym typeface="Nanum Gothic"/>
              </a:rPr>
              <a:t>더 높은 양자화 정밀도가 필요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7" name="Google Shape;427;p37"/>
          <p:cNvSpPr txBox="1"/>
          <p:nvPr/>
        </p:nvSpPr>
        <p:spPr>
          <a:xfrm>
            <a:off x="2274900" y="3535525"/>
            <a:ext cx="62295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B3F4E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67억 개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 파라미터 규모부터 </a:t>
            </a:r>
            <a:r>
              <a:rPr lang="ko" sz="1200">
                <a:solidFill>
                  <a:srgbClr val="3B3F4E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이상치가 발생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하며, 이는 성능을 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해치게 됩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니다. </a:t>
            </a:r>
            <a:endParaRPr sz="1200">
              <a:solidFill>
                <a:srgbClr val="3B3F4E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따라서 이상치를 관리하는 방법이 필요합니다.</a:t>
            </a:r>
            <a:endParaRPr sz="1200">
              <a:solidFill>
                <a:srgbClr val="3B3F4E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33" name="Google Shape;433;p38"/>
          <p:cNvSpPr txBox="1"/>
          <p:nvPr/>
        </p:nvSpPr>
        <p:spPr>
          <a:xfrm>
            <a:off x="812325" y="1180375"/>
            <a:ext cx="50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두가지 주요 기능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4" name="Google Shape;434;p38"/>
          <p:cNvSpPr txBox="1"/>
          <p:nvPr/>
        </p:nvSpPr>
        <p:spPr>
          <a:xfrm>
            <a:off x="1348550" y="1779250"/>
            <a:ext cx="50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1. Vector-wise Quantization(벡터별 양자화)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5" name="Google Shape;435;p38"/>
          <p:cNvSpPr txBox="1"/>
          <p:nvPr/>
        </p:nvSpPr>
        <p:spPr>
          <a:xfrm>
            <a:off x="1348550" y="3400975"/>
            <a:ext cx="50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2. M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ixed Precision Decomposition(혼합 정밀도 분해)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6" name="Google Shape;436;p38"/>
          <p:cNvSpPr txBox="1"/>
          <p:nvPr/>
        </p:nvSpPr>
        <p:spPr>
          <a:xfrm>
            <a:off x="1455300" y="2255650"/>
            <a:ext cx="7453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F4E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벡터별 양자화는 </a:t>
            </a:r>
            <a:r>
              <a:rPr lang="ko" sz="1200">
                <a:solidFill>
                  <a:srgbClr val="3B3F4E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행렬 곱셈에서 각 내적을 독립된 연산으로 처리하는 방식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입니다.</a:t>
            </a:r>
            <a:endParaRPr sz="1200">
              <a:solidFill>
                <a:srgbClr val="3B3F4E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F4E"/>
              </a:buClr>
              <a:buSzPts val="12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벡터별 양자화를 사용하면, </a:t>
            </a:r>
            <a:r>
              <a:rPr lang="ko" sz="1100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최대 27억 개의 매개변수 규모에서 성능을 유지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할 수 있다는 것을 보여줍니다.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F4E"/>
              </a:buClr>
              <a:buSzPts val="12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67억</a:t>
            </a:r>
            <a:r>
              <a:rPr lang="ko" sz="1100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 파라미터부터 이상치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가 발생하며 성능을 해치게 합니다.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7" name="Google Shape;437;p38"/>
          <p:cNvSpPr txBox="1"/>
          <p:nvPr/>
        </p:nvSpPr>
        <p:spPr>
          <a:xfrm>
            <a:off x="1455300" y="3801175"/>
            <a:ext cx="74532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F4E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혼합 정밀도 분해는 </a:t>
            </a:r>
            <a:r>
              <a:rPr lang="ko" sz="1200">
                <a:solidFill>
                  <a:srgbClr val="3B3F4E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이상치에 대해 고정밀 곱셈을 적용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하고, </a:t>
            </a:r>
            <a:r>
              <a:rPr lang="ko" sz="1200">
                <a:solidFill>
                  <a:srgbClr val="3B3F4E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나머지 값들에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 대해서는 메모리 효율적인 </a:t>
            </a:r>
            <a:r>
              <a:rPr lang="ko" sz="1200">
                <a:solidFill>
                  <a:srgbClr val="3B3F4E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8비트 가중치를 사용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하는 방법입니다.</a:t>
            </a:r>
            <a:endParaRPr sz="1200">
              <a:solidFill>
                <a:srgbClr val="3B3F4E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F4E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입력 행렬에서 이상치를 가진 차원은 0.1%가 되며, 해당 차원은 16비트로 처리됩니다.</a:t>
            </a:r>
            <a:endParaRPr sz="1200">
              <a:solidFill>
                <a:srgbClr val="3B3F4E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F4E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나머지 99.9%의 값들은 메모리 절약을 위해 8비트로 처리됩니다.</a:t>
            </a:r>
            <a:endParaRPr sz="1200">
              <a:solidFill>
                <a:srgbClr val="3B3F4E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75" y="1116650"/>
            <a:ext cx="8785599" cy="345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3" name="Google Shape;44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75" y="1116650"/>
            <a:ext cx="8785599" cy="345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9" name="Google Shape;449;p40"/>
          <p:cNvPicPr preferRelativeResize="0"/>
          <p:nvPr/>
        </p:nvPicPr>
        <p:blipFill rotWithShape="1">
          <a:blip r:embed="rId4">
            <a:alphaModFix/>
          </a:blip>
          <a:srcRect b="0" l="0" r="76674" t="0"/>
          <a:stretch/>
        </p:blipFill>
        <p:spPr>
          <a:xfrm>
            <a:off x="242175" y="1116525"/>
            <a:ext cx="2049274" cy="3450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0" name="Google Shape;45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51" name="Google Shape;451;p40"/>
          <p:cNvSpPr/>
          <p:nvPr/>
        </p:nvSpPr>
        <p:spPr>
          <a:xfrm>
            <a:off x="158175" y="2378950"/>
            <a:ext cx="1991700" cy="8973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0"/>
          <p:cNvSpPr txBox="1"/>
          <p:nvPr/>
        </p:nvSpPr>
        <p:spPr>
          <a:xfrm>
            <a:off x="-44575" y="4743300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X : 입력 행렬, W : 가중치 행렬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3" name="Google Shape;453;p40"/>
          <p:cNvSpPr txBox="1"/>
          <p:nvPr/>
        </p:nvSpPr>
        <p:spPr>
          <a:xfrm>
            <a:off x="2835475" y="4743300"/>
            <a:ext cx="24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흰색 : 일반, 노란색 : 이상치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41"/>
          <p:cNvPicPr preferRelativeResize="0"/>
          <p:nvPr/>
        </p:nvPicPr>
        <p:blipFill rotWithShape="1">
          <a:blip r:embed="rId3">
            <a:alphaModFix/>
          </a:blip>
          <a:srcRect b="36956" l="0" r="0" t="0"/>
          <a:stretch/>
        </p:blipFill>
        <p:spPr>
          <a:xfrm>
            <a:off x="242175" y="1116650"/>
            <a:ext cx="8785599" cy="2175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9" name="Google Shape;459;p41"/>
          <p:cNvPicPr preferRelativeResize="0"/>
          <p:nvPr/>
        </p:nvPicPr>
        <p:blipFill rotWithShape="1">
          <a:blip r:embed="rId4">
            <a:alphaModFix/>
          </a:blip>
          <a:srcRect b="47448" l="23594" r="0" t="0"/>
          <a:stretch/>
        </p:blipFill>
        <p:spPr>
          <a:xfrm>
            <a:off x="2315075" y="1116525"/>
            <a:ext cx="6712700" cy="1813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0" name="Google Shape;46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311700" y="3684775"/>
            <a:ext cx="345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arenBoth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벡터별 상수s를 찾는다 ( Float16 )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양자화 ( Float16 to Int8 )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int8 Matmul ( Int8 to Int32 )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역양자화 ( Float16 )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62" name="Google Shape;462;p41"/>
          <p:cNvCxnSpPr/>
          <p:nvPr/>
        </p:nvCxnSpPr>
        <p:spPr>
          <a:xfrm>
            <a:off x="4535125" y="3490725"/>
            <a:ext cx="0" cy="13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41"/>
          <p:cNvSpPr txBox="1"/>
          <p:nvPr/>
        </p:nvSpPr>
        <p:spPr>
          <a:xfrm>
            <a:off x="6248400" y="3961825"/>
            <a:ext cx="237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상수s는 왜 찾을까?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4" name="Google Shape;46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600" y="3717725"/>
            <a:ext cx="980800" cy="9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1"/>
          <p:cNvSpPr txBox="1"/>
          <p:nvPr/>
        </p:nvSpPr>
        <p:spPr>
          <a:xfrm>
            <a:off x="242175" y="3292075"/>
            <a:ext cx="2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벡터별 양자화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00. 양자화 (Quantization)란? 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양자화의 개념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양자화의 효과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양자화의 단계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양자화의 적용 방식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arenR"/>
            </a:pPr>
            <a:r>
              <a:rPr lang="ko"/>
              <a:t>양자화의 도입 배경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2"/>
          <p:cNvPicPr preferRelativeResize="0"/>
          <p:nvPr/>
        </p:nvPicPr>
        <p:blipFill rotWithShape="1">
          <a:blip r:embed="rId3">
            <a:alphaModFix/>
          </a:blip>
          <a:srcRect b="36956" l="0" r="0" t="0"/>
          <a:stretch/>
        </p:blipFill>
        <p:spPr>
          <a:xfrm>
            <a:off x="242175" y="1116650"/>
            <a:ext cx="8785599" cy="2175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1" name="Google Shape;471;p42"/>
          <p:cNvPicPr preferRelativeResize="0"/>
          <p:nvPr/>
        </p:nvPicPr>
        <p:blipFill rotWithShape="1">
          <a:blip r:embed="rId4">
            <a:alphaModFix/>
          </a:blip>
          <a:srcRect b="47448" l="23594" r="0" t="0"/>
          <a:stretch/>
        </p:blipFill>
        <p:spPr>
          <a:xfrm>
            <a:off x="2315075" y="1116525"/>
            <a:ext cx="6712700" cy="1813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2" name="Google Shape;47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73" name="Google Shape;473;p42"/>
          <p:cNvSpPr txBox="1"/>
          <p:nvPr/>
        </p:nvSpPr>
        <p:spPr>
          <a:xfrm>
            <a:off x="1650350" y="3916725"/>
            <a:ext cx="237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상수s는 왜 찾을까?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4" name="Google Shape;47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550" y="3672625"/>
            <a:ext cx="980800" cy="98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5" name="Google Shape;475;p42"/>
          <p:cNvCxnSpPr/>
          <p:nvPr/>
        </p:nvCxnSpPr>
        <p:spPr>
          <a:xfrm>
            <a:off x="4535125" y="3490725"/>
            <a:ext cx="0" cy="13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42"/>
          <p:cNvSpPr txBox="1"/>
          <p:nvPr/>
        </p:nvSpPr>
        <p:spPr>
          <a:xfrm>
            <a:off x="4680775" y="3728025"/>
            <a:ext cx="434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100">
                <a:solidFill>
                  <a:schemeClr val="dk1"/>
                </a:solidFill>
                <a:highlight>
                  <a:srgbClr val="FBF3DB"/>
                </a:highlight>
              </a:rPr>
              <a:t>텐서 당 </a:t>
            </a:r>
            <a:r>
              <a:rPr b="1" lang="ko" sz="1100">
                <a:solidFill>
                  <a:schemeClr val="dk1"/>
                </a:solidFill>
                <a:highlight>
                  <a:srgbClr val="FBF3DB"/>
                </a:highlight>
              </a:rPr>
              <a:t>단일</a:t>
            </a:r>
            <a:r>
              <a:rPr lang="ko" sz="1100">
                <a:solidFill>
                  <a:schemeClr val="dk1"/>
                </a:solidFill>
                <a:highlight>
                  <a:srgbClr val="FBF3DB"/>
                </a:highlight>
              </a:rPr>
              <a:t> 스케일링 상수</a:t>
            </a:r>
            <a:r>
              <a:rPr lang="ko" sz="1100">
                <a:solidFill>
                  <a:schemeClr val="dk1"/>
                </a:solidFill>
              </a:rPr>
              <a:t>를 사용하면</a:t>
            </a:r>
            <a:r>
              <a:rPr b="1" lang="ko" sz="1100">
                <a:solidFill>
                  <a:schemeClr val="dk1"/>
                </a:solidFill>
                <a:highlight>
                  <a:srgbClr val="FBF3DB"/>
                </a:highlight>
              </a:rPr>
              <a:t> 다른값들의 양자화 정밀도를 줄인다</a:t>
            </a:r>
            <a:r>
              <a:rPr lang="ko" sz="1100">
                <a:solidFill>
                  <a:schemeClr val="dk1"/>
                </a:solidFill>
              </a:rPr>
              <a:t>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100">
                <a:solidFill>
                  <a:schemeClr val="dk1"/>
                </a:solidFill>
              </a:rPr>
              <a:t>따라서, </a:t>
            </a:r>
            <a:r>
              <a:rPr lang="ko" sz="1100">
                <a:solidFill>
                  <a:schemeClr val="dk1"/>
                </a:solidFill>
                <a:highlight>
                  <a:srgbClr val="FBF3DB"/>
                </a:highlight>
              </a:rPr>
              <a:t>텐서 당 </a:t>
            </a:r>
            <a:r>
              <a:rPr b="1" lang="ko" sz="1100">
                <a:solidFill>
                  <a:schemeClr val="dk1"/>
                </a:solidFill>
                <a:highlight>
                  <a:srgbClr val="FBF3DB"/>
                </a:highlight>
              </a:rPr>
              <a:t>여러 개</a:t>
            </a:r>
            <a:r>
              <a:rPr lang="ko" sz="1100">
                <a:solidFill>
                  <a:schemeClr val="dk1"/>
                </a:solidFill>
                <a:highlight>
                  <a:srgbClr val="FBF3DB"/>
                </a:highlight>
              </a:rPr>
              <a:t>의 스케일링 상수를 가지는 것이 바람직</a:t>
            </a:r>
            <a:r>
              <a:rPr lang="ko" sz="1100">
                <a:solidFill>
                  <a:schemeClr val="dk1"/>
                </a:solidFill>
              </a:rPr>
              <a:t>하며, </a:t>
            </a:r>
            <a:r>
              <a:rPr b="1" lang="ko" sz="1100">
                <a:solidFill>
                  <a:schemeClr val="dk1"/>
                </a:solidFill>
                <a:highlight>
                  <a:srgbClr val="FBF3DB"/>
                </a:highlight>
              </a:rPr>
              <a:t>이상치의 영향이 각 블록에 제한</a:t>
            </a:r>
            <a:r>
              <a:rPr lang="ko" sz="1100">
                <a:solidFill>
                  <a:schemeClr val="dk1"/>
                </a:solidFill>
              </a:rPr>
              <a:t>한다</a:t>
            </a:r>
            <a:r>
              <a:rPr lang="ko" sz="1100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7" name="Google Shape;477;p42"/>
          <p:cNvSpPr txBox="1"/>
          <p:nvPr/>
        </p:nvSpPr>
        <p:spPr>
          <a:xfrm>
            <a:off x="242175" y="3292075"/>
            <a:ext cx="2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벡터별 양자화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43"/>
          <p:cNvPicPr preferRelativeResize="0"/>
          <p:nvPr/>
        </p:nvPicPr>
        <p:blipFill rotWithShape="1">
          <a:blip r:embed="rId3">
            <a:alphaModFix/>
          </a:blip>
          <a:srcRect b="36956" l="0" r="0" t="0"/>
          <a:stretch/>
        </p:blipFill>
        <p:spPr>
          <a:xfrm>
            <a:off x="242175" y="1116650"/>
            <a:ext cx="8785599" cy="2175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3" name="Google Shape;483;p43"/>
          <p:cNvPicPr preferRelativeResize="0"/>
          <p:nvPr/>
        </p:nvPicPr>
        <p:blipFill rotWithShape="1">
          <a:blip r:embed="rId4">
            <a:alphaModFix/>
          </a:blip>
          <a:srcRect b="47448" l="23594" r="0" t="0"/>
          <a:stretch/>
        </p:blipFill>
        <p:spPr>
          <a:xfrm>
            <a:off x="2315075" y="1116525"/>
            <a:ext cx="6712700" cy="1813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4" name="Google Shape;48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85" name="Google Shape;485;p43"/>
          <p:cNvSpPr txBox="1"/>
          <p:nvPr/>
        </p:nvSpPr>
        <p:spPr>
          <a:xfrm>
            <a:off x="311700" y="3684775"/>
            <a:ext cx="345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벡터별 상수를 찾는다 ( Float16 )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arenBoth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양자화 ( Float16 to Int8 )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int8 Matmul ( Int8 to Int32 )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역양자화 ( Float16 )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86" name="Google Shape;486;p43"/>
          <p:cNvCxnSpPr/>
          <p:nvPr/>
        </p:nvCxnSpPr>
        <p:spPr>
          <a:xfrm>
            <a:off x="4535125" y="3490725"/>
            <a:ext cx="0" cy="13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7" name="Google Shape;487;p43"/>
          <p:cNvPicPr preferRelativeResize="0"/>
          <p:nvPr/>
        </p:nvPicPr>
        <p:blipFill rotWithShape="1">
          <a:blip r:embed="rId4">
            <a:alphaModFix/>
          </a:blip>
          <a:srcRect b="67583" l="54900" r="27157" t="9207"/>
          <a:stretch/>
        </p:blipFill>
        <p:spPr>
          <a:xfrm>
            <a:off x="5982000" y="3594237"/>
            <a:ext cx="1801450" cy="915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8" name="Google Shape;488;p43"/>
          <p:cNvSpPr txBox="1"/>
          <p:nvPr/>
        </p:nvSpPr>
        <p:spPr>
          <a:xfrm>
            <a:off x="5981500" y="4509525"/>
            <a:ext cx="180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Absmax </a:t>
            </a: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Quantization</a:t>
            </a: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9" name="Google Shape;489;p43"/>
          <p:cNvSpPr txBox="1"/>
          <p:nvPr/>
        </p:nvSpPr>
        <p:spPr>
          <a:xfrm>
            <a:off x="242175" y="3292075"/>
            <a:ext cx="2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벡터별 양자화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44"/>
          <p:cNvPicPr preferRelativeResize="0"/>
          <p:nvPr/>
        </p:nvPicPr>
        <p:blipFill rotWithShape="1">
          <a:blip r:embed="rId3">
            <a:alphaModFix/>
          </a:blip>
          <a:srcRect b="36956" l="0" r="0" t="0"/>
          <a:stretch/>
        </p:blipFill>
        <p:spPr>
          <a:xfrm>
            <a:off x="242175" y="1116650"/>
            <a:ext cx="8785599" cy="2175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5" name="Google Shape;495;p44"/>
          <p:cNvPicPr preferRelativeResize="0"/>
          <p:nvPr/>
        </p:nvPicPr>
        <p:blipFill rotWithShape="1">
          <a:blip r:embed="rId4">
            <a:alphaModFix/>
          </a:blip>
          <a:srcRect b="47448" l="23594" r="0" t="0"/>
          <a:stretch/>
        </p:blipFill>
        <p:spPr>
          <a:xfrm>
            <a:off x="2315075" y="1116525"/>
            <a:ext cx="6712700" cy="1813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6" name="Google Shape;49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97" name="Google Shape;497;p44"/>
          <p:cNvSpPr txBox="1"/>
          <p:nvPr/>
        </p:nvSpPr>
        <p:spPr>
          <a:xfrm>
            <a:off x="311700" y="3684775"/>
            <a:ext cx="345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벡터별 상수를 찾는다 ( Float16 )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양자화 ( Float16 to Int8 )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int8 Matmul ( Int8 to Int32 )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역양자화 ( Float16 )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98" name="Google Shape;498;p44"/>
          <p:cNvCxnSpPr/>
          <p:nvPr/>
        </p:nvCxnSpPr>
        <p:spPr>
          <a:xfrm>
            <a:off x="4535125" y="3490725"/>
            <a:ext cx="0" cy="13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9" name="Google Shape;499;p44"/>
          <p:cNvPicPr preferRelativeResize="0"/>
          <p:nvPr/>
        </p:nvPicPr>
        <p:blipFill rotWithShape="1">
          <a:blip r:embed="rId4">
            <a:alphaModFix/>
          </a:blip>
          <a:srcRect b="52162" l="54390" r="28682" t="33011"/>
          <a:stretch/>
        </p:blipFill>
        <p:spPr>
          <a:xfrm>
            <a:off x="5798350" y="3829850"/>
            <a:ext cx="1963025" cy="675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0" name="Google Shape;500;p44"/>
          <p:cNvSpPr txBox="1"/>
          <p:nvPr/>
        </p:nvSpPr>
        <p:spPr>
          <a:xfrm>
            <a:off x="242175" y="3292075"/>
            <a:ext cx="2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벡터별 양자화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45"/>
          <p:cNvPicPr preferRelativeResize="0"/>
          <p:nvPr/>
        </p:nvPicPr>
        <p:blipFill rotWithShape="1">
          <a:blip r:embed="rId3">
            <a:alphaModFix/>
          </a:blip>
          <a:srcRect b="36956" l="0" r="0" t="0"/>
          <a:stretch/>
        </p:blipFill>
        <p:spPr>
          <a:xfrm>
            <a:off x="242175" y="1116650"/>
            <a:ext cx="8785599" cy="2175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6" name="Google Shape;506;p45"/>
          <p:cNvPicPr preferRelativeResize="0"/>
          <p:nvPr/>
        </p:nvPicPr>
        <p:blipFill rotWithShape="1">
          <a:blip r:embed="rId4">
            <a:alphaModFix/>
          </a:blip>
          <a:srcRect b="47448" l="23594" r="0" t="0"/>
          <a:stretch/>
        </p:blipFill>
        <p:spPr>
          <a:xfrm>
            <a:off x="2315075" y="1116525"/>
            <a:ext cx="6712700" cy="1813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7" name="Google Shape;50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08" name="Google Shape;508;p45"/>
          <p:cNvSpPr txBox="1"/>
          <p:nvPr/>
        </p:nvSpPr>
        <p:spPr>
          <a:xfrm>
            <a:off x="311700" y="3684775"/>
            <a:ext cx="345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벡터별 상수를 찾는다 ( Float16 )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양자화 ( Float16 to Int8 )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int8 Matmul ( Int8 to Int32 )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역양자화 ( Float16 )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09" name="Google Shape;509;p45"/>
          <p:cNvCxnSpPr/>
          <p:nvPr/>
        </p:nvCxnSpPr>
        <p:spPr>
          <a:xfrm>
            <a:off x="4535125" y="3490725"/>
            <a:ext cx="0" cy="13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45"/>
          <p:cNvSpPr txBox="1"/>
          <p:nvPr/>
        </p:nvSpPr>
        <p:spPr>
          <a:xfrm>
            <a:off x="6248400" y="3961825"/>
            <a:ext cx="237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역양자화는 왜 할까</a:t>
            </a: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11" name="Google Shape;51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600" y="3717725"/>
            <a:ext cx="980800" cy="9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5"/>
          <p:cNvSpPr txBox="1"/>
          <p:nvPr/>
        </p:nvSpPr>
        <p:spPr>
          <a:xfrm>
            <a:off x="242175" y="3292075"/>
            <a:ext cx="2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벡터별 양자화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46"/>
          <p:cNvPicPr preferRelativeResize="0"/>
          <p:nvPr/>
        </p:nvPicPr>
        <p:blipFill rotWithShape="1">
          <a:blip r:embed="rId3">
            <a:alphaModFix/>
          </a:blip>
          <a:srcRect b="36956" l="0" r="0" t="0"/>
          <a:stretch/>
        </p:blipFill>
        <p:spPr>
          <a:xfrm>
            <a:off x="242175" y="1116650"/>
            <a:ext cx="8785599" cy="2175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8" name="Google Shape;518;p46"/>
          <p:cNvPicPr preferRelativeResize="0"/>
          <p:nvPr/>
        </p:nvPicPr>
        <p:blipFill rotWithShape="1">
          <a:blip r:embed="rId4">
            <a:alphaModFix/>
          </a:blip>
          <a:srcRect b="47448" l="23594" r="0" t="0"/>
          <a:stretch/>
        </p:blipFill>
        <p:spPr>
          <a:xfrm>
            <a:off x="2315075" y="1116525"/>
            <a:ext cx="6712700" cy="1813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9" name="Google Shape;51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20" name="Google Shape;520;p46"/>
          <p:cNvSpPr txBox="1"/>
          <p:nvPr/>
        </p:nvSpPr>
        <p:spPr>
          <a:xfrm>
            <a:off x="1650350" y="3916725"/>
            <a:ext cx="237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역양자화는 왜 할까?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21" name="Google Shape;52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550" y="3672625"/>
            <a:ext cx="980800" cy="98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46"/>
          <p:cNvCxnSpPr/>
          <p:nvPr/>
        </p:nvCxnSpPr>
        <p:spPr>
          <a:xfrm>
            <a:off x="4535125" y="3490725"/>
            <a:ext cx="0" cy="13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3" name="Google Shape;523;p46"/>
          <p:cNvSpPr txBox="1"/>
          <p:nvPr/>
        </p:nvSpPr>
        <p:spPr>
          <a:xfrm>
            <a:off x="4535125" y="3880425"/>
            <a:ext cx="457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양자화 과정에서 </a:t>
            </a:r>
            <a:r>
              <a:rPr b="1" lang="ko" sz="1200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데이터의 스케일</a:t>
            </a: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 동일하게 맞춰주기 위함.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2번과 3번 과정에서 양자화를 통한 연산은 마무리.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이상치는 FP16으로 처리되기에 맞춰주기 위함.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4" name="Google Shape;524;p46"/>
          <p:cNvSpPr txBox="1"/>
          <p:nvPr/>
        </p:nvSpPr>
        <p:spPr>
          <a:xfrm>
            <a:off x="242175" y="3292075"/>
            <a:ext cx="2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벡터별 양자화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47"/>
          <p:cNvPicPr preferRelativeResize="0"/>
          <p:nvPr/>
        </p:nvPicPr>
        <p:blipFill rotWithShape="1">
          <a:blip r:embed="rId3">
            <a:alphaModFix/>
          </a:blip>
          <a:srcRect b="0" l="0" r="0" t="30651"/>
          <a:stretch/>
        </p:blipFill>
        <p:spPr>
          <a:xfrm>
            <a:off x="250050" y="1093925"/>
            <a:ext cx="8785599" cy="2393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0" name="Google Shape;530;p47"/>
          <p:cNvPicPr preferRelativeResize="0"/>
          <p:nvPr/>
        </p:nvPicPr>
        <p:blipFill rotWithShape="1">
          <a:blip r:embed="rId4">
            <a:alphaModFix/>
          </a:blip>
          <a:srcRect b="0" l="23413" r="39760" t="56885"/>
          <a:stretch/>
        </p:blipFill>
        <p:spPr>
          <a:xfrm>
            <a:off x="2307200" y="1999200"/>
            <a:ext cx="3235350" cy="148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1" name="Google Shape;53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32" name="Google Shape;532;p47"/>
          <p:cNvSpPr txBox="1"/>
          <p:nvPr/>
        </p:nvSpPr>
        <p:spPr>
          <a:xfrm>
            <a:off x="354575" y="4032675"/>
            <a:ext cx="347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arenBoth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이상치 행렬 분해( Float16 )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FP16 Matmul( Float16 )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3" name="Google Shape;533;p47"/>
          <p:cNvSpPr txBox="1"/>
          <p:nvPr/>
        </p:nvSpPr>
        <p:spPr>
          <a:xfrm>
            <a:off x="250050" y="3487000"/>
            <a:ext cx="2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혼합 정밀도 분해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48"/>
          <p:cNvPicPr preferRelativeResize="0"/>
          <p:nvPr/>
        </p:nvPicPr>
        <p:blipFill rotWithShape="1">
          <a:blip r:embed="rId3">
            <a:alphaModFix/>
          </a:blip>
          <a:srcRect b="0" l="0" r="0" t="30651"/>
          <a:stretch/>
        </p:blipFill>
        <p:spPr>
          <a:xfrm>
            <a:off x="250050" y="1093925"/>
            <a:ext cx="8785599" cy="2393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9" name="Google Shape;539;p48"/>
          <p:cNvPicPr preferRelativeResize="0"/>
          <p:nvPr/>
        </p:nvPicPr>
        <p:blipFill rotWithShape="1">
          <a:blip r:embed="rId4">
            <a:alphaModFix/>
          </a:blip>
          <a:srcRect b="0" l="23413" r="39760" t="56885"/>
          <a:stretch/>
        </p:blipFill>
        <p:spPr>
          <a:xfrm>
            <a:off x="2307200" y="1999200"/>
            <a:ext cx="3235350" cy="148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0" name="Google Shape;54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41" name="Google Shape;541;p48"/>
          <p:cNvSpPr txBox="1"/>
          <p:nvPr/>
        </p:nvSpPr>
        <p:spPr>
          <a:xfrm>
            <a:off x="354575" y="4032675"/>
            <a:ext cx="347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이상치 행렬 분해( Float16 )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arenBoth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FP16 Matmul( Float16 )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2" name="Google Shape;542;p48"/>
          <p:cNvSpPr txBox="1"/>
          <p:nvPr/>
        </p:nvSpPr>
        <p:spPr>
          <a:xfrm>
            <a:off x="250050" y="3487000"/>
            <a:ext cx="2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혼합 정밀도 분해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75" y="1116650"/>
            <a:ext cx="8785599" cy="345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8" name="Google Shape;548;p49"/>
          <p:cNvPicPr preferRelativeResize="0"/>
          <p:nvPr/>
        </p:nvPicPr>
        <p:blipFill rotWithShape="1">
          <a:blip r:embed="rId4">
            <a:alphaModFix/>
          </a:blip>
          <a:srcRect b="0" l="23412" r="0" t="0"/>
          <a:stretch/>
        </p:blipFill>
        <p:spPr>
          <a:xfrm>
            <a:off x="2299325" y="1116650"/>
            <a:ext cx="6728449" cy="345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9" name="Google Shape;54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50" name="Google Shape;550;p49"/>
          <p:cNvSpPr txBox="1"/>
          <p:nvPr/>
        </p:nvSpPr>
        <p:spPr>
          <a:xfrm>
            <a:off x="2147175" y="4666275"/>
            <a:ext cx="51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이상치와 일반 출력 모두가 16비트 부동소수점 출력에서 누적</a:t>
            </a:r>
            <a:endParaRPr/>
          </a:p>
        </p:txBody>
      </p:sp>
      <p:sp>
        <p:nvSpPr>
          <p:cNvPr id="551" name="Google Shape;551;p49"/>
          <p:cNvSpPr/>
          <p:nvPr/>
        </p:nvSpPr>
        <p:spPr>
          <a:xfrm>
            <a:off x="6411700" y="3456225"/>
            <a:ext cx="1732200" cy="9186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75" y="1116650"/>
            <a:ext cx="8785599" cy="345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7" name="Google Shape;55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58" name="Google Shape;558;p50"/>
          <p:cNvSpPr txBox="1"/>
          <p:nvPr/>
        </p:nvSpPr>
        <p:spPr>
          <a:xfrm>
            <a:off x="1714500" y="4666275"/>
            <a:ext cx="67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BF3DB"/>
                </a:highlight>
              </a:rPr>
              <a:t>LLM.int8()</a:t>
            </a:r>
            <a:r>
              <a:rPr b="1" lang="ko">
                <a:solidFill>
                  <a:schemeClr val="dk1"/>
                </a:solidFill>
              </a:rPr>
              <a:t> = Vector-wise Quantization + Mixed-precision Decomposition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Flow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564" name="Google Shape;564;p51"/>
          <p:cNvCxnSpPr/>
          <p:nvPr/>
        </p:nvCxnSpPr>
        <p:spPr>
          <a:xfrm>
            <a:off x="2583000" y="1308375"/>
            <a:ext cx="0" cy="360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51"/>
          <p:cNvSpPr/>
          <p:nvPr/>
        </p:nvSpPr>
        <p:spPr>
          <a:xfrm>
            <a:off x="2521950" y="1474325"/>
            <a:ext cx="122100" cy="121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1"/>
          <p:cNvSpPr txBox="1"/>
          <p:nvPr/>
        </p:nvSpPr>
        <p:spPr>
          <a:xfrm>
            <a:off x="2845500" y="1335125"/>
            <a:ext cx="56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기존 양자화(Absmax quantization,Zeropoint quantization)의 한계점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7" name="Google Shape;567;p51"/>
          <p:cNvSpPr/>
          <p:nvPr/>
        </p:nvSpPr>
        <p:spPr>
          <a:xfrm>
            <a:off x="2461050" y="1879750"/>
            <a:ext cx="243900" cy="243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1"/>
          <p:cNvSpPr txBox="1"/>
          <p:nvPr/>
        </p:nvSpPr>
        <p:spPr>
          <a:xfrm>
            <a:off x="2845500" y="1801600"/>
            <a:ext cx="43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“</a:t>
            </a:r>
            <a:r>
              <a:rPr b="1" lang="ko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Vector-wise Quantization(</a:t>
            </a:r>
            <a:r>
              <a:rPr b="1" lang="ko"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벡터별 양자화)”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 방식 사용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9" name="Google Shape;569;p51"/>
          <p:cNvSpPr/>
          <p:nvPr/>
        </p:nvSpPr>
        <p:spPr>
          <a:xfrm>
            <a:off x="2382900" y="2608600"/>
            <a:ext cx="400200" cy="400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1"/>
          <p:cNvSpPr txBox="1"/>
          <p:nvPr/>
        </p:nvSpPr>
        <p:spPr>
          <a:xfrm>
            <a:off x="2887850" y="2608600"/>
            <a:ext cx="4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특정 파라미터(67억) 이상부터 </a:t>
            </a:r>
            <a:r>
              <a:rPr b="1" lang="ko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이상치가 발생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하며, 성능 감소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1" name="Google Shape;571;p51"/>
          <p:cNvSpPr/>
          <p:nvPr/>
        </p:nvSpPr>
        <p:spPr>
          <a:xfrm>
            <a:off x="1937850" y="3453425"/>
            <a:ext cx="1290300" cy="1290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1"/>
          <p:cNvSpPr txBox="1"/>
          <p:nvPr/>
        </p:nvSpPr>
        <p:spPr>
          <a:xfrm>
            <a:off x="3350075" y="3898475"/>
            <a:ext cx="5108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“M</a:t>
            </a:r>
            <a:r>
              <a:rPr b="1" lang="ko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ixed Precision Decomposition(</a:t>
            </a:r>
            <a:r>
              <a:rPr b="1" lang="ko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혼합 정밀도 분해)”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방식 사용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3" name="Google Shape;573;p51"/>
          <p:cNvSpPr txBox="1"/>
          <p:nvPr/>
        </p:nvSpPr>
        <p:spPr>
          <a:xfrm>
            <a:off x="1723650" y="1335125"/>
            <a:ext cx="9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3억 5천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4" name="Google Shape;574;p51"/>
          <p:cNvSpPr txBox="1"/>
          <p:nvPr/>
        </p:nvSpPr>
        <p:spPr>
          <a:xfrm>
            <a:off x="1876050" y="1801600"/>
            <a:ext cx="6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27억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5" name="Google Shape;575;p51"/>
          <p:cNvSpPr txBox="1"/>
          <p:nvPr/>
        </p:nvSpPr>
        <p:spPr>
          <a:xfrm>
            <a:off x="1721700" y="2608600"/>
            <a:ext cx="6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6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7억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6" name="Google Shape;576;p51"/>
          <p:cNvSpPr txBox="1"/>
          <p:nvPr/>
        </p:nvSpPr>
        <p:spPr>
          <a:xfrm>
            <a:off x="1086875" y="3898475"/>
            <a:ext cx="9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1750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억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7" name="Google Shape;577;p51"/>
          <p:cNvSpPr txBox="1"/>
          <p:nvPr/>
        </p:nvSpPr>
        <p:spPr>
          <a:xfrm>
            <a:off x="2027675" y="3924550"/>
            <a:ext cx="11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parameter</a:t>
            </a:r>
            <a:endParaRPr i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00.1) 양자화의 개념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실수형 변수를 정수형 변수로 변환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ko" sz="1700"/>
              <a:t>예시) 32비트 부동 소수점 수 -&gt; 8비트 정수</a:t>
            </a:r>
            <a:endParaRPr sz="17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반올림과 절삭: 변환 과정에서 데이터는 반올림되거나 절삭되어야 할 수 있음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ko" sz="1700"/>
              <a:t>데이터 A의 범위가 0..9이고 B의 범위가 0..4일 때, A의 값 "4"는 B의 "2"로 반올림 </a:t>
            </a:r>
            <a:endParaRPr sz="1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700"/>
              <a:t>A의 값 "3"은, B에서는 1과 2 사이에 위치 (1.5)하므로 보통 "2"로 반올림 </a:t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700"/>
              <a:t>= A의 값 "4"와 "3"이 B에서는 동일한 값 "2"를 가짐 </a:t>
            </a:r>
            <a:endParaRPr sz="1700"/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0" l="9625" r="1168" t="0"/>
          <a:stretch/>
        </p:blipFill>
        <p:spPr>
          <a:xfrm>
            <a:off x="5417300" y="1152475"/>
            <a:ext cx="3086100" cy="9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Flow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583" name="Google Shape;583;p52"/>
          <p:cNvCxnSpPr/>
          <p:nvPr/>
        </p:nvCxnSpPr>
        <p:spPr>
          <a:xfrm>
            <a:off x="1683850" y="1226525"/>
            <a:ext cx="0" cy="360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52"/>
          <p:cNvSpPr txBox="1"/>
          <p:nvPr/>
        </p:nvSpPr>
        <p:spPr>
          <a:xfrm>
            <a:off x="845100" y="1540975"/>
            <a:ext cx="9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3억 5천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5" name="Google Shape;585;p52"/>
          <p:cNvSpPr/>
          <p:nvPr/>
        </p:nvSpPr>
        <p:spPr>
          <a:xfrm>
            <a:off x="1622800" y="1680175"/>
            <a:ext cx="122100" cy="121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6" name="Google Shape;586;p52"/>
          <p:cNvCxnSpPr>
            <a:stCxn id="585" idx="6"/>
          </p:cNvCxnSpPr>
          <p:nvPr/>
        </p:nvCxnSpPr>
        <p:spPr>
          <a:xfrm>
            <a:off x="1744900" y="1741075"/>
            <a:ext cx="380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52"/>
          <p:cNvSpPr txBox="1"/>
          <p:nvPr/>
        </p:nvSpPr>
        <p:spPr>
          <a:xfrm>
            <a:off x="1940600" y="1179300"/>
            <a:ext cx="56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기존 양자화(Absmax quantization,Zeropoint quantization)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8" name="Google Shape;588;p52"/>
          <p:cNvSpPr txBox="1"/>
          <p:nvPr/>
        </p:nvSpPr>
        <p:spPr>
          <a:xfrm>
            <a:off x="984900" y="2295450"/>
            <a:ext cx="6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27억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9" name="Google Shape;589;p52"/>
          <p:cNvSpPr/>
          <p:nvPr/>
        </p:nvSpPr>
        <p:spPr>
          <a:xfrm>
            <a:off x="1622800" y="2434650"/>
            <a:ext cx="122100" cy="121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2"/>
          <p:cNvSpPr txBox="1"/>
          <p:nvPr/>
        </p:nvSpPr>
        <p:spPr>
          <a:xfrm>
            <a:off x="2125300" y="1540975"/>
            <a:ext cx="27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더 큰 모델의 등장 및 한계점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1" name="Google Shape;591;p52"/>
          <p:cNvSpPr txBox="1"/>
          <p:nvPr/>
        </p:nvSpPr>
        <p:spPr>
          <a:xfrm>
            <a:off x="961600" y="3049925"/>
            <a:ext cx="6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67억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2" name="Google Shape;592;p52"/>
          <p:cNvSpPr/>
          <p:nvPr/>
        </p:nvSpPr>
        <p:spPr>
          <a:xfrm>
            <a:off x="1622800" y="3189125"/>
            <a:ext cx="122100" cy="121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3" name="Google Shape;593;p52"/>
          <p:cNvCxnSpPr>
            <a:stCxn id="592" idx="6"/>
          </p:cNvCxnSpPr>
          <p:nvPr/>
        </p:nvCxnSpPr>
        <p:spPr>
          <a:xfrm>
            <a:off x="1744900" y="3250025"/>
            <a:ext cx="380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52"/>
          <p:cNvSpPr txBox="1"/>
          <p:nvPr/>
        </p:nvSpPr>
        <p:spPr>
          <a:xfrm>
            <a:off x="2125300" y="3049925"/>
            <a:ext cx="25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점차 성능 감소, 이상치 발생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5" name="Google Shape;595;p52"/>
          <p:cNvSpPr txBox="1"/>
          <p:nvPr/>
        </p:nvSpPr>
        <p:spPr>
          <a:xfrm>
            <a:off x="1907000" y="3654800"/>
            <a:ext cx="50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</a:t>
            </a:r>
            <a:r>
              <a:rPr b="1" lang="ko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M</a:t>
            </a:r>
            <a:r>
              <a:rPr b="1" lang="ko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ixed Precision Decomposition(혼합 정밀도 분해)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” 방식 사용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6" name="Google Shape;596;p52"/>
          <p:cNvSpPr txBox="1"/>
          <p:nvPr/>
        </p:nvSpPr>
        <p:spPr>
          <a:xfrm>
            <a:off x="804100" y="4430575"/>
            <a:ext cx="9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1750억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7" name="Google Shape;597;p52"/>
          <p:cNvSpPr/>
          <p:nvPr/>
        </p:nvSpPr>
        <p:spPr>
          <a:xfrm>
            <a:off x="1622800" y="4567550"/>
            <a:ext cx="122100" cy="121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8" name="Google Shape;598;p52"/>
          <p:cNvCxnSpPr>
            <a:stCxn id="597" idx="6"/>
          </p:cNvCxnSpPr>
          <p:nvPr/>
        </p:nvCxnSpPr>
        <p:spPr>
          <a:xfrm>
            <a:off x="1744900" y="4628450"/>
            <a:ext cx="380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52"/>
          <p:cNvCxnSpPr/>
          <p:nvPr/>
        </p:nvCxnSpPr>
        <p:spPr>
          <a:xfrm rot="10800000">
            <a:off x="1887950" y="1197475"/>
            <a:ext cx="0" cy="54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52"/>
          <p:cNvSpPr txBox="1"/>
          <p:nvPr/>
        </p:nvSpPr>
        <p:spPr>
          <a:xfrm>
            <a:off x="1992725" y="2295450"/>
            <a:ext cx="43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Vector-wise Quantization(벡터별 양자화)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방식 사용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01" name="Google Shape;601;p52"/>
          <p:cNvCxnSpPr/>
          <p:nvPr/>
        </p:nvCxnSpPr>
        <p:spPr>
          <a:xfrm rot="10800000">
            <a:off x="1992725" y="1785200"/>
            <a:ext cx="0" cy="143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602" name="Google Shape;602;p52"/>
          <p:cNvCxnSpPr/>
          <p:nvPr/>
        </p:nvCxnSpPr>
        <p:spPr>
          <a:xfrm rot="10800000">
            <a:off x="1907000" y="3258825"/>
            <a:ext cx="0" cy="138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603" name="Google Shape;603;p52"/>
          <p:cNvCxnSpPr>
            <a:stCxn id="600" idx="3"/>
            <a:endCxn id="595" idx="3"/>
          </p:cNvCxnSpPr>
          <p:nvPr/>
        </p:nvCxnSpPr>
        <p:spPr>
          <a:xfrm>
            <a:off x="6323225" y="2495550"/>
            <a:ext cx="677700" cy="1359300"/>
          </a:xfrm>
          <a:prstGeom prst="bentConnector3">
            <a:avLst>
              <a:gd fmla="val 13514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52"/>
          <p:cNvSpPr txBox="1"/>
          <p:nvPr/>
        </p:nvSpPr>
        <p:spPr>
          <a:xfrm>
            <a:off x="7921525" y="2975100"/>
            <a:ext cx="11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LLM.int8()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05" name="Google Shape;605;p52"/>
          <p:cNvCxnSpPr>
            <a:stCxn id="604" idx="1"/>
          </p:cNvCxnSpPr>
          <p:nvPr/>
        </p:nvCxnSpPr>
        <p:spPr>
          <a:xfrm rot="10800000">
            <a:off x="7245925" y="3175200"/>
            <a:ext cx="675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6" name="Google Shape;606;p52"/>
          <p:cNvSpPr txBox="1"/>
          <p:nvPr/>
        </p:nvSpPr>
        <p:spPr>
          <a:xfrm>
            <a:off x="1173150" y="4682775"/>
            <a:ext cx="11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parameter</a:t>
            </a:r>
            <a:endParaRPr i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12" name="Google Shape;612;p53"/>
          <p:cNvSpPr txBox="1"/>
          <p:nvPr/>
        </p:nvSpPr>
        <p:spPr>
          <a:xfrm>
            <a:off x="812325" y="1180375"/>
            <a:ext cx="50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개선된 사항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3" name="Google Shape;613;p53"/>
          <p:cNvSpPr txBox="1"/>
          <p:nvPr/>
        </p:nvSpPr>
        <p:spPr>
          <a:xfrm>
            <a:off x="1396875" y="1721750"/>
            <a:ext cx="50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1. 기존 양자화 방식보다 더 많은 파라미터에서 양자화가 가능!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4" name="Google Shape;614;p53"/>
          <p:cNvSpPr txBox="1"/>
          <p:nvPr/>
        </p:nvSpPr>
        <p:spPr>
          <a:xfrm>
            <a:off x="1396875" y="3135325"/>
            <a:ext cx="50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2. 속도 향상!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5" name="Google Shape;615;p53"/>
          <p:cNvSpPr txBox="1"/>
          <p:nvPr/>
        </p:nvSpPr>
        <p:spPr>
          <a:xfrm>
            <a:off x="1531500" y="2179450"/>
            <a:ext cx="7453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기존 양자화 방식은 약 </a:t>
            </a:r>
            <a:r>
              <a:rPr lang="ko" sz="1200">
                <a:solidFill>
                  <a:srgbClr val="3B3F4E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3억 5천개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 파라미터까지만 가능</a:t>
            </a:r>
            <a:endParaRPr sz="1200">
              <a:solidFill>
                <a:srgbClr val="3B3F4E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F4E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벡터별 양자화 방식을 통해 약 </a:t>
            </a:r>
            <a:r>
              <a:rPr lang="ko" sz="1200">
                <a:solidFill>
                  <a:srgbClr val="3B3F4E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27억개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 파라미터까지 성능 유지 가능</a:t>
            </a:r>
            <a:endParaRPr sz="1200">
              <a:solidFill>
                <a:srgbClr val="3B3F4E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F4E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혼합 정밀도 분해 방식을 통해 약 </a:t>
            </a:r>
            <a:r>
              <a:rPr lang="ko" sz="1200">
                <a:solidFill>
                  <a:srgbClr val="3B3F4E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1750억개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 파라미터까지 성능 유지 가능</a:t>
            </a:r>
            <a:endParaRPr sz="1200">
              <a:solidFill>
                <a:srgbClr val="3B3F4E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6" name="Google Shape;616;p53"/>
          <p:cNvSpPr txBox="1"/>
          <p:nvPr/>
        </p:nvSpPr>
        <p:spPr>
          <a:xfrm>
            <a:off x="1495400" y="3617525"/>
            <a:ext cx="71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rgbClr val="111827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토큰당 추론을 T5-3B의 경우 312ms에서 173ms로, T5-11B의 경우 45ms에서 25ms로 향상할 수 있었습니다</a:t>
            </a:r>
            <a:endParaRPr sz="1200">
              <a:solidFill>
                <a:srgbClr val="111827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rgbClr val="111827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LLM.int8()은 향후 릴리스의 소형 모델에 대해 </a:t>
            </a:r>
            <a:r>
              <a:rPr lang="ko" sz="1200">
                <a:solidFill>
                  <a:srgbClr val="111827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여전히 더 빨라질 가능성</a:t>
            </a:r>
            <a:r>
              <a:rPr lang="ko" sz="1200">
                <a:solidFill>
                  <a:srgbClr val="111827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이 높습니다</a:t>
            </a:r>
            <a:endParaRPr sz="1200">
              <a:solidFill>
                <a:srgbClr val="111827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03. 이상치의 정의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2" name="Google Shape;622;p54"/>
          <p:cNvGrpSpPr/>
          <p:nvPr/>
        </p:nvGrpSpPr>
        <p:grpSpPr>
          <a:xfrm>
            <a:off x="1098000" y="2267700"/>
            <a:ext cx="1219200" cy="1619400"/>
            <a:chOff x="629925" y="2643600"/>
            <a:chExt cx="1219200" cy="1619400"/>
          </a:xfrm>
        </p:grpSpPr>
        <p:pic>
          <p:nvPicPr>
            <p:cNvPr id="623" name="Google Shape;623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9925" y="2643600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p54"/>
            <p:cNvSpPr txBox="1"/>
            <p:nvPr/>
          </p:nvSpPr>
          <p:spPr>
            <a:xfrm>
              <a:off x="964200" y="3862800"/>
              <a:ext cx="63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저자</a:t>
              </a:r>
              <a:endPara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625" name="Google Shape;625;p54"/>
          <p:cNvSpPr txBox="1"/>
          <p:nvPr/>
        </p:nvSpPr>
        <p:spPr>
          <a:xfrm>
            <a:off x="2610050" y="2435475"/>
            <a:ext cx="64218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anumGothicExtraBold"/>
              <a:buChar char="●"/>
            </a:pPr>
            <a:r>
              <a:rPr lang="ko" sz="1800">
                <a:latin typeface="NanumGothicExtraBold"/>
                <a:ea typeface="NanumGothicExtraBold"/>
                <a:cs typeface="NanumGothicExtraBold"/>
                <a:sym typeface="NanumGothicExtraBold"/>
              </a:rPr>
              <a:t>Feature의 magnitude</a:t>
            </a:r>
            <a:r>
              <a:rPr lang="ko" sz="1800"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ko" sz="1800">
                <a:highlight>
                  <a:srgbClr val="FBF3DB"/>
                </a:highlight>
                <a:latin typeface="NanumGothicExtraBold"/>
                <a:ea typeface="NanumGothicExtraBold"/>
                <a:cs typeface="NanumGothicExtraBold"/>
                <a:sym typeface="NanumGothicExtraBold"/>
              </a:rPr>
              <a:t>6.0</a:t>
            </a:r>
            <a:r>
              <a:rPr lang="ko" sz="1800">
                <a:latin typeface="NanumGothicExtraBold"/>
                <a:ea typeface="NanumGothicExtraBold"/>
                <a:cs typeface="NanumGothicExtraBold"/>
                <a:sym typeface="NanumGothicExtraBold"/>
              </a:rPr>
              <a:t> 이상</a:t>
            </a:r>
            <a:endParaRPr sz="1800"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NanumGothicExtraBold"/>
              <a:buChar char="●"/>
            </a:pPr>
            <a:r>
              <a:rPr lang="ko" sz="1800">
                <a:latin typeface="NanumGothicExtraBold"/>
                <a:ea typeface="NanumGothicExtraBold"/>
                <a:cs typeface="NanumGothicExtraBold"/>
                <a:sym typeface="NanumGothicExtraBold"/>
              </a:rPr>
              <a:t>Layer의</a:t>
            </a:r>
            <a:r>
              <a:rPr lang="ko" sz="1800"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ko" sz="1800">
                <a:highlight>
                  <a:srgbClr val="FBF3DB"/>
                </a:highlight>
                <a:latin typeface="NanumGothicExtraBold"/>
                <a:ea typeface="NanumGothicExtraBold"/>
                <a:cs typeface="NanumGothicExtraBold"/>
                <a:sym typeface="NanumGothicExtraBold"/>
              </a:rPr>
              <a:t>25%</a:t>
            </a:r>
            <a:r>
              <a:rPr lang="ko" sz="1800">
                <a:latin typeface="NanumGothicExtraBold"/>
                <a:ea typeface="NanumGothicExtraBold"/>
                <a:cs typeface="NanumGothicExtraBold"/>
                <a:sym typeface="NanumGothicExtraBold"/>
              </a:rPr>
              <a:t> 이상에 영향</a:t>
            </a:r>
            <a:endParaRPr sz="1800"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Font typeface="NanumGothicExtraBold"/>
              <a:buChar char="●"/>
            </a:pPr>
            <a:r>
              <a:rPr lang="ko" sz="1800">
                <a:latin typeface="NanumGothicExtraBold"/>
                <a:ea typeface="NanumGothicExtraBold"/>
                <a:cs typeface="NanumGothicExtraBold"/>
                <a:sym typeface="NanumGothicExtraBold"/>
              </a:rPr>
              <a:t>Sequence의 dimension의 </a:t>
            </a:r>
            <a:r>
              <a:rPr lang="ko" sz="1800">
                <a:highlight>
                  <a:srgbClr val="FBF3DB"/>
                </a:highlight>
                <a:latin typeface="NanumGothicExtraBold"/>
                <a:ea typeface="NanumGothicExtraBold"/>
                <a:cs typeface="NanumGothicExtraBold"/>
                <a:sym typeface="NanumGothicExtraBold"/>
              </a:rPr>
              <a:t>6%</a:t>
            </a:r>
            <a:r>
              <a:rPr lang="ko" sz="1800">
                <a:latin typeface="NanumGothicExtraBold"/>
                <a:ea typeface="NanumGothicExtraBold"/>
                <a:cs typeface="NanumGothicExtraBold"/>
                <a:sym typeface="NanumGothicExtraBold"/>
              </a:rPr>
              <a:t> 이상에 영향</a:t>
            </a:r>
            <a:endParaRPr sz="18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03. 이상치의 영향 측정</a:t>
            </a:r>
            <a:endParaRPr/>
          </a:p>
        </p:txBody>
      </p:sp>
      <p:sp>
        <p:nvSpPr>
          <p:cNvPr id="631" name="Google Shape;631;p55"/>
          <p:cNvSpPr txBox="1"/>
          <p:nvPr/>
        </p:nvSpPr>
        <p:spPr>
          <a:xfrm>
            <a:off x="812325" y="1180375"/>
            <a:ext cx="507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Nanum Gothic"/>
                <a:ea typeface="Nanum Gothic"/>
                <a:cs typeface="Nanum Gothic"/>
                <a:sym typeface="Nanum Gothic"/>
              </a:rPr>
              <a:t>주요 포인트 4가지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2" name="Google Shape;632;p55"/>
          <p:cNvSpPr txBox="1"/>
          <p:nvPr/>
        </p:nvSpPr>
        <p:spPr>
          <a:xfrm>
            <a:off x="1396875" y="1721750"/>
            <a:ext cx="76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1. 파라미터 수로 측정시, 이상치는 6B-6.7B 파라미터 사이에서 급격히 발생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3" name="Google Shape;633;p55"/>
          <p:cNvSpPr txBox="1"/>
          <p:nvPr/>
        </p:nvSpPr>
        <p:spPr>
          <a:xfrm>
            <a:off x="1396875" y="2559950"/>
            <a:ext cx="71778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. 혼란도(perplexity, PPL)로 측정시, 이상치는 지수 함수에 따라 부드럽게 발생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4" name="Google Shape;634;p55"/>
          <p:cNvSpPr txBox="1"/>
          <p:nvPr/>
        </p:nvSpPr>
        <p:spPr>
          <a:xfrm>
            <a:off x="1396875" y="3398150"/>
            <a:ext cx="73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Transformer의 모든 계층에서 이상치 발생 후 이상치 특성의 중앙값 크기가 급증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5" name="Google Shape;635;p55"/>
          <p:cNvSpPr txBox="1"/>
          <p:nvPr/>
        </p:nvSpPr>
        <p:spPr>
          <a:xfrm>
            <a:off x="1396875" y="4083950"/>
            <a:ext cx="73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이상치 특징들의 수는 혼란도가 감소함에 따라 엄격하게 단조롭게 (monotonically) 증가하는 반면, 모델 크기와의 관계는 비단조적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(non-monotonically)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03. 이상치의 영향 측정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6"/>
          <p:cNvSpPr txBox="1"/>
          <p:nvPr/>
        </p:nvSpPr>
        <p:spPr>
          <a:xfrm>
            <a:off x="207975" y="1112150"/>
            <a:ext cx="87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b="1" lang="ko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파라미터 수로 측정시, 이상치는 6B-6.7B 파라미터 사이에서 급격히 발생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●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영향을 받는 layer 비율 65 -&gt; 100%로 급증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●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영향을 받는 sequence dimension 비율 35 -&gt; 75%로 급증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Nanum Gothic"/>
              <a:buChar char="●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양자화가 제대로 적용되지 않는 구간부터 발생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642" name="Google Shape;642;p56"/>
          <p:cNvGrpSpPr/>
          <p:nvPr/>
        </p:nvGrpSpPr>
        <p:grpSpPr>
          <a:xfrm>
            <a:off x="5794551" y="2246254"/>
            <a:ext cx="2924837" cy="2658724"/>
            <a:chOff x="6618775" y="2777750"/>
            <a:chExt cx="2101176" cy="2127149"/>
          </a:xfrm>
        </p:grpSpPr>
        <p:pic>
          <p:nvPicPr>
            <p:cNvPr id="643" name="Google Shape;643;p56"/>
            <p:cNvPicPr preferRelativeResize="0"/>
            <p:nvPr/>
          </p:nvPicPr>
          <p:blipFill rotWithShape="1">
            <a:blip r:embed="rId3">
              <a:alphaModFix/>
            </a:blip>
            <a:srcRect b="0" l="0" r="53229" t="0"/>
            <a:stretch/>
          </p:blipFill>
          <p:spPr>
            <a:xfrm>
              <a:off x="6618775" y="2777750"/>
              <a:ext cx="2101176" cy="2127149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44" name="Google Shape;644;p56"/>
            <p:cNvSpPr/>
            <p:nvPr/>
          </p:nvSpPr>
          <p:spPr>
            <a:xfrm>
              <a:off x="7604401" y="2805933"/>
              <a:ext cx="264600" cy="18243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5" name="Google Shape;645;p56"/>
            <p:cNvCxnSpPr/>
            <p:nvPr/>
          </p:nvCxnSpPr>
          <p:spPr>
            <a:xfrm>
              <a:off x="6954788" y="2941235"/>
              <a:ext cx="8691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6" name="Google Shape;646;p56"/>
            <p:cNvCxnSpPr/>
            <p:nvPr/>
          </p:nvCxnSpPr>
          <p:spPr>
            <a:xfrm>
              <a:off x="6954788" y="3497016"/>
              <a:ext cx="8691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03. 이상치의 영향 측정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7"/>
          <p:cNvSpPr txBox="1"/>
          <p:nvPr/>
        </p:nvSpPr>
        <p:spPr>
          <a:xfrm>
            <a:off x="207975" y="1112150"/>
            <a:ext cx="87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2.	PPL로 측정시, 이상치는 지수 함수에 따라 부드럽게 발생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●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대규모 특성 발생이 갑자기 나타나는 것이 아님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●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대규모 특성 발생이 모델 크기 뿐만 아니라 PPL에도 영향 받는 것을 나타냄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○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-&gt; 학습 데이터의 양 및 질 역시 영향을 줌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53" name="Google Shape;653;p57"/>
          <p:cNvPicPr preferRelativeResize="0"/>
          <p:nvPr/>
        </p:nvPicPr>
        <p:blipFill rotWithShape="1">
          <a:blip r:embed="rId3">
            <a:alphaModFix/>
          </a:blip>
          <a:srcRect b="0" l="53885" r="0" t="0"/>
          <a:stretch/>
        </p:blipFill>
        <p:spPr>
          <a:xfrm>
            <a:off x="6732125" y="2571750"/>
            <a:ext cx="2100177" cy="22135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03. 이상치의 영향 측정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8"/>
          <p:cNvSpPr txBox="1"/>
          <p:nvPr/>
        </p:nvSpPr>
        <p:spPr>
          <a:xfrm>
            <a:off x="207975" y="1112150"/>
            <a:ext cx="87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	Transformer의 모든 계층에서 이상치 발생 후 이상치 특성의 중앙값 크기가 급증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●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이상치의 크기와 불균형한 분포가 Int8 양자화의 정밀도 (precision)를 낮춤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○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양자화가 6.7B 파라미터 수에서부터 제대로 적용되지 않는 이유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Nanum Gothic"/>
              <a:buChar char="○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양자화의 분포가 너무 넓어 정보가 사라지는 효과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60" name="Google Shape;660;p58"/>
          <p:cNvPicPr preferRelativeResize="0"/>
          <p:nvPr/>
        </p:nvPicPr>
        <p:blipFill rotWithShape="1">
          <a:blip r:embed="rId3">
            <a:alphaModFix/>
          </a:blip>
          <a:srcRect b="0" l="0" r="52424" t="0"/>
          <a:stretch/>
        </p:blipFill>
        <p:spPr>
          <a:xfrm>
            <a:off x="6073850" y="2454475"/>
            <a:ext cx="2758451" cy="24786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03. 이상치의 영향 측정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9"/>
          <p:cNvSpPr txBox="1"/>
          <p:nvPr/>
        </p:nvSpPr>
        <p:spPr>
          <a:xfrm>
            <a:off x="207975" y="1112150"/>
            <a:ext cx="87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4.	이상치 특징들의 수는 혼란도가 감소함에 따라 엄격하게 단조적으로 증가하는 반면, 모델 크기와의 관계는 비단조적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●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크기보다는 모델 PPL이 이상치 증가를 좌우함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○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크기는 이상치 발생에 영향을 미치는 공변량 (covariate) 중 하나에 불과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67" name="Google Shape;667;p59"/>
          <p:cNvPicPr preferRelativeResize="0"/>
          <p:nvPr/>
        </p:nvPicPr>
        <p:blipFill rotWithShape="1">
          <a:blip r:embed="rId3">
            <a:alphaModFix/>
          </a:blip>
          <a:srcRect b="0" l="53799" r="0" t="0"/>
          <a:stretch/>
        </p:blipFill>
        <p:spPr>
          <a:xfrm>
            <a:off x="6446000" y="2711675"/>
            <a:ext cx="2386300" cy="2208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04. 결론</a:t>
            </a:r>
            <a:endParaRPr/>
          </a:p>
        </p:txBody>
      </p:sp>
      <p:sp>
        <p:nvSpPr>
          <p:cNvPr id="673" name="Google Shape;673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큰 transformer의 특정 feature dimension에서 이상치가 편재 (ubiquitous)</a:t>
            </a:r>
            <a:endParaRPr/>
          </a:p>
          <a:p>
            <a:pPr indent="-28416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ko"/>
              <a:t>해당 feature dimension들이 transformer 성능에 중요</a:t>
            </a:r>
            <a:endParaRPr/>
          </a:p>
          <a:p>
            <a:pPr indent="-30003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row-wise / vector-wise 양자화는 이상치에 대한 효과적인 대응이 어려움</a:t>
            </a:r>
            <a:endParaRPr/>
          </a:p>
          <a:p>
            <a:pPr indent="-28416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ko"/>
              <a:t>해당 양자화는 </a:t>
            </a:r>
            <a:r>
              <a:rPr lang="ko"/>
              <a:t>은닉 sequence dimension인 행 (s)을 스케일링하는 반면, 이상치는 feature dimension인 열 (h)에서 발생</a:t>
            </a:r>
            <a:endParaRPr/>
          </a:p>
          <a:p>
            <a:pPr indent="-28416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ko"/>
              <a:t>absmax 양자화가 대량 이상치 발생 후 제대로 작동하지 않는 이유</a:t>
            </a:r>
            <a:endParaRPr/>
          </a:p>
          <a:p>
            <a:pPr indent="-30003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대다수의 이상치는 불균형한 분포를 가짐 </a:t>
            </a:r>
            <a:endParaRPr/>
          </a:p>
          <a:p>
            <a:pPr indent="-28416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ko"/>
              <a:t>zeropoint 양자화가 효과적</a:t>
            </a:r>
            <a:endParaRPr/>
          </a:p>
          <a:p>
            <a:pPr indent="-28416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ko"/>
              <a:t>파라미터 수 13B 부터는 축적된 양자화 오류와 이상치 크기의 급증으로 인해 zeropoint도 제대로 작동하지 않음</a:t>
            </a:r>
            <a:endParaRPr/>
          </a:p>
          <a:p>
            <a:pPr indent="-30003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LLM.int8()을 혼합 정밀도 분해와 함께 사용 시 zeropoint 양자화의 이점이 사라짐</a:t>
            </a:r>
            <a:endParaRPr/>
          </a:p>
          <a:p>
            <a:pPr indent="-28416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ko"/>
              <a:t>분해 후 남은 feature은 균형 분포</a:t>
            </a:r>
            <a:endParaRPr/>
          </a:p>
          <a:p>
            <a:pPr indent="-30003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그럼에도 vector-wise 양자화는 row-wise 양자화에 비해 이점을 가짐</a:t>
            </a:r>
            <a:endParaRPr/>
          </a:p>
          <a:p>
            <a:pPr indent="-284162" lvl="1" marL="914400" rtl="0" algn="l">
              <a:spcBef>
                <a:spcPts val="1000"/>
              </a:spcBef>
              <a:spcAft>
                <a:spcPts val="1000"/>
              </a:spcAft>
              <a:buSzPct val="100000"/>
              <a:buChar char="○"/>
            </a:pPr>
            <a:r>
              <a:rPr lang="ko"/>
              <a:t>가중치 양자화 정밀도의 향상이 예측의 정밀도를 높이는데 필요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1"/>
          <p:cNvSpPr txBox="1"/>
          <p:nvPr>
            <p:ph type="title"/>
          </p:nvPr>
        </p:nvSpPr>
        <p:spPr>
          <a:xfrm>
            <a:off x="3314350" y="2096025"/>
            <a:ext cx="203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00.2) 양자화의 효과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Pro</a:t>
            </a:r>
            <a:endParaRPr b="1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ko" sz="1700"/>
              <a:t>모델 사이즈 축소: float -&gt; int로 용량 감소</a:t>
            </a:r>
            <a:endParaRPr sz="1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700"/>
              <a:t>모델 연산량 감소: bit 수 감소로 계산 복잡도 감소</a:t>
            </a:r>
            <a:endParaRPr sz="1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700"/>
              <a:t>하드웨어 사용 효율 증가: int가 하드웨어에 더 친화적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Con</a:t>
            </a:r>
            <a:endParaRPr b="1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ko" sz="1700"/>
              <a:t>정보 손실: 반올림 과정에서의 정보 손실 (=모델 성능 저하 가능성)</a:t>
            </a:r>
            <a:endParaRPr sz="17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00.3) 양자화의 단계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Module Fusion:</a:t>
            </a:r>
            <a:r>
              <a:rPr lang="ko"/>
              <a:t> layer들을 하나로 묶어줌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Formula Definition:</a:t>
            </a:r>
            <a:r>
              <a:rPr lang="ko"/>
              <a:t> 양자화시 사용하는 식 정의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Hardware Deployment: </a:t>
            </a:r>
            <a:r>
              <a:rPr lang="ko"/>
              <a:t>하드웨어에 따라서 calibration 조정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Dataset Calibration:</a:t>
            </a:r>
            <a:r>
              <a:rPr lang="ko"/>
              <a:t> 가중치 변환을 위한 식의 파라미터를 Dataset을 이용하여 계산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Weight Conversion:</a:t>
            </a:r>
            <a:r>
              <a:rPr lang="ko"/>
              <a:t> 실제 weight를 FP 타입에서 INT 타입으로 변환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Dequantization:</a:t>
            </a:r>
            <a:r>
              <a:rPr lang="ko"/>
              <a:t> inference를 통해 얻은 출력을 역양자화를 통하여 다시 Floating 타입으로 변경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350" y="1152475"/>
            <a:ext cx="1216950" cy="12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4">
            <a:alphaModFix/>
          </a:blip>
          <a:srcRect b="0" l="0" r="0" t="5970"/>
          <a:stretch/>
        </p:blipFill>
        <p:spPr>
          <a:xfrm>
            <a:off x="5614725" y="4040800"/>
            <a:ext cx="3217576" cy="9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00.4) 양자화의 적용 방식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모델 가중치 양자화: 학습된 모델의 가중치를 양자화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활성화 양자화: 모델의 중간 출력(활성화)을 양자화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이후 손실된 정보를 보정해 주기 위한 후처리 및 재학습 가능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00.5) 양자화의 도입 배경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ko" sz="1700">
                <a:solidFill>
                  <a:schemeClr val="dk1"/>
                </a:solidFill>
              </a:rPr>
              <a:t>학습에 사용되는 매개변수가 너무 많아짐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ko" sz="1700">
                <a:solidFill>
                  <a:schemeClr val="dk1"/>
                </a:solidFill>
              </a:rPr>
              <a:t>모델이 무거워지고 연산 속도와 리소스를 너무 많이 사용하게 됨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ko" sz="1700">
                <a:solidFill>
                  <a:schemeClr val="dk1"/>
                </a:solidFill>
              </a:rPr>
              <a:t>데이터를 더 작은 비트 크기로 매핑하는 것으로 어느 정도의 정보 손실을 감수하면서 연산 과정의 부하를 줄일 수 있다는 것을 확인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ko" sz="1700">
                <a:solidFill>
                  <a:schemeClr val="dk1"/>
                </a:solidFill>
              </a:rPr>
              <a:t>???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ko" sz="1700">
                <a:solidFill>
                  <a:schemeClr val="dk1"/>
                </a:solidFill>
              </a:rPr>
              <a:t>PROFIT!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 기존의 양자화 방법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텐서를 양자화하는 두가지 방법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양자화된 모델로 예측하는 방법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arenR"/>
            </a:pPr>
            <a:r>
              <a:rPr lang="ko"/>
              <a:t>기존 양자화 방식의 한계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